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6858000" cx="12192000"/>
  <p:notesSz cx="6858000" cy="9144000"/>
  <p:embeddedFontLst>
    <p:embeddedFont>
      <p:font typeface="Roboto"/>
      <p:regular r:id="rId33"/>
      <p:bold r:id="rId34"/>
      <p:italic r:id="rId35"/>
      <p:boldItalic r:id="rId36"/>
    </p:embeddedFont>
    <p:embeddedFont>
      <p:font typeface="Century Gothic"/>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41" roundtripDataSignature="AMtx7mjBWOL7nU/Klpy6jQIGZNoAs++a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650562F-6492-4D90-881B-06D6671B0CF2}">
  <a:tblStyle styleId="{E650562F-6492-4D90-881B-06D6671B0CF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CenturyGothic-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CenturyGothic-italic.fntdata"/><Relationship Id="rId16" Type="http://schemas.openxmlformats.org/officeDocument/2006/relationships/slide" Target="slides/slide10.xml"/><Relationship Id="rId38" Type="http://schemas.openxmlformats.org/officeDocument/2006/relationships/font" Target="fonts/CenturyGothic-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vedantu.com/question-answer/meaning-of-denomination-in-math-class-7-maths-cbse-6104e9ed683c0b2e4c2b2bdd"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8" name="Google Shape;158;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9" name="Google Shape;179;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p3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p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p3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556598617b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g2556598617b_0_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6" name="Google Shape;216;g2556598617b_0_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solidFill>
                  <a:srgbClr val="111111"/>
                </a:solidFill>
                <a:latin typeface="Roboto"/>
                <a:ea typeface="Roboto"/>
                <a:cs typeface="Roboto"/>
                <a:sym typeface="Roboto"/>
              </a:rPr>
              <a:t>Denomination meaning in the context of money can be well understood by thinking of place values. The place values are ones, tens, hundreds, thousands, and so on. </a:t>
            </a:r>
            <a:r>
              <a:rPr lang="en-US" u="sng">
                <a:solidFill>
                  <a:srgbClr val="111111"/>
                </a:solidFill>
                <a:latin typeface="Roboto"/>
                <a:ea typeface="Roboto"/>
                <a:cs typeface="Roboto"/>
                <a:sym typeface="Roboto"/>
              </a:rPr>
              <a:t>$1, $10, $100 are similar to place values of units, tens, and hundreds </a:t>
            </a:r>
            <a:r>
              <a:rPr lang="en-US">
                <a:solidFill>
                  <a:schemeClr val="hlink"/>
                </a:solidFill>
                <a:uFill>
                  <a:noFill/>
                </a:uFill>
                <a:latin typeface="Roboto"/>
                <a:ea typeface="Roboto"/>
                <a:cs typeface="Roboto"/>
                <a:sym typeface="Roboto"/>
                <a:hlinkClick r:id="rId2"/>
              </a:rPr>
              <a:t>1</a:t>
            </a:r>
            <a:r>
              <a:rPr lang="en-US">
                <a:solidFill>
                  <a:srgbClr val="111111"/>
                </a:solidFill>
                <a:latin typeface="Roboto"/>
                <a:ea typeface="Roboto"/>
                <a:cs typeface="Roboto"/>
                <a:sym typeface="Roboto"/>
              </a:rPr>
              <a:t>.</a:t>
            </a:r>
            <a:r>
              <a:rPr lang="en-US"/>
              <a:t> </a:t>
            </a:r>
            <a:endParaRPr/>
          </a:p>
        </p:txBody>
      </p:sp>
      <p:sp>
        <p:nvSpPr>
          <p:cNvPr id="95" name="Google Shape;95;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556598617b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2556598617b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g2556598617b_0_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556598617b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g2556598617b_0_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g2556598617b_0_4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556598617b_0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g2556598617b_0_5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g2556598617b_0_5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556598617b_0_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g2556598617b_0_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4" name="Google Shape;244;g2556598617b_0_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556598617b_0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g2556598617b_0_6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g2556598617b_0_6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556598617b_0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g2556598617b_0_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8" name="Google Shape;258;g2556598617b_0_6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556598617b_0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g2556598617b_0_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5" name="Google Shape;265;g2556598617b_0_7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575f307672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g2575f307672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Not 100% removing all the precision issues instead completely eliminating the precision issue.</a:t>
            </a:r>
            <a:br>
              <a:rPr lang="en-US"/>
            </a:br>
            <a:endParaRPr/>
          </a:p>
        </p:txBody>
      </p:sp>
      <p:sp>
        <p:nvSpPr>
          <p:cNvPr id="102" name="Google Shape;102;g2575f307672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575f307672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g2575f307672_0_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Not 100% removing all the precision issues instead completely eliminating the precision issue.</a:t>
            </a:r>
            <a:br>
              <a:rPr lang="en-US"/>
            </a:br>
            <a:endParaRPr/>
          </a:p>
        </p:txBody>
      </p:sp>
      <p:sp>
        <p:nvSpPr>
          <p:cNvPr id="109" name="Google Shape;109;g2575f307672_0_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556598617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g2556598617b_0_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3" name="Google Shape;123;g2556598617b_0_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556598617b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g2556598617b_0_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g2556598617b_0_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22"/>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3"/>
          <p:cNvSpPr txBox="1"/>
          <p:nvPr>
            <p:ph type="title"/>
          </p:nvPr>
        </p:nvSpPr>
        <p:spPr>
          <a:xfrm rot="5400000">
            <a:off x="7285038" y="1828802"/>
            <a:ext cx="5851525" cy="27432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3"/>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2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5"/>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6"/>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7"/>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7"/>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8"/>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9"/>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0"/>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1" name="Google Shape;61;p20"/>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2" name="Google Shape;62;p20"/>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0"/>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1"/>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1"/>
          <p:cNvSpPr/>
          <p:nvPr>
            <p:ph idx="2" type="pic"/>
          </p:nvPr>
        </p:nvSpPr>
        <p:spPr>
          <a:xfrm>
            <a:off x="2389717" y="612775"/>
            <a:ext cx="7315200" cy="4114800"/>
          </a:xfrm>
          <a:prstGeom prst="rect">
            <a:avLst/>
          </a:prstGeom>
          <a:noFill/>
          <a:ln>
            <a:noFill/>
          </a:ln>
        </p:spPr>
      </p:sp>
      <p:sp>
        <p:nvSpPr>
          <p:cNvPr id="68" name="Google Shape;68;p21"/>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1"/>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1"/>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mt="44000"/>
          </a:blip>
          <a:stretch>
            <a:fillRect/>
          </a:stretch>
        </a:blip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2"/>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2"/>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sp>
        <p:nvSpPr>
          <p:cNvPr id="88" name="Google Shape;88;p1"/>
          <p:cNvSpPr/>
          <p:nvPr/>
        </p:nvSpPr>
        <p:spPr>
          <a:xfrm>
            <a:off x="-1"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Wei: Definition in Cryptocurrency, How It Works, and History - JavaTpoint" id="89" name="Google Shape;89;p1"/>
          <p:cNvPicPr preferRelativeResize="0"/>
          <p:nvPr/>
        </p:nvPicPr>
        <p:blipFill rotWithShape="1">
          <a:blip r:embed="rId3">
            <a:alphaModFix/>
          </a:blip>
          <a:srcRect b="2" l="15753" r="1" t="0"/>
          <a:stretch/>
        </p:blipFill>
        <p:spPr>
          <a:xfrm>
            <a:off x="1" y="10"/>
            <a:ext cx="9669642" cy="6857990"/>
          </a:xfrm>
          <a:prstGeom prst="rect">
            <a:avLst/>
          </a:prstGeom>
          <a:noFill/>
          <a:ln>
            <a:noFill/>
          </a:ln>
        </p:spPr>
      </p:pic>
      <p:sp>
        <p:nvSpPr>
          <p:cNvPr id="90" name="Google Shape;90;p1"/>
          <p:cNvSpPr/>
          <p:nvPr/>
        </p:nvSpPr>
        <p:spPr>
          <a:xfrm flipH="1">
            <a:off x="5125019" y="0"/>
            <a:ext cx="7066978" cy="6858000"/>
          </a:xfrm>
          <a:prstGeom prst="rect">
            <a:avLst/>
          </a:prstGeom>
          <a:gradFill>
            <a:gsLst>
              <a:gs pos="0">
                <a:srgbClr val="FFFFFF">
                  <a:alpha val="0"/>
                </a:srgbClr>
              </a:gs>
              <a:gs pos="19000">
                <a:srgbClr val="FFFFFF">
                  <a:alpha val="37254"/>
                </a:srgbClr>
              </a:gs>
              <a:gs pos="35000">
                <a:srgbClr val="FFFFFF">
                  <a:alpha val="76470"/>
                </a:srgbClr>
              </a:gs>
              <a:gs pos="4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1" name="Google Shape;91;p1"/>
          <p:cNvSpPr txBox="1"/>
          <p:nvPr>
            <p:ph type="ctrTitle"/>
          </p:nvPr>
        </p:nvSpPr>
        <p:spPr>
          <a:xfrm>
            <a:off x="8077200" y="1582986"/>
            <a:ext cx="3445765" cy="3692028"/>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7000"/>
              <a:buFont typeface="Calibri"/>
              <a:buNone/>
            </a:pPr>
            <a:r>
              <a:rPr b="1" lang="en-US" sz="7000"/>
              <a:t>ETHER </a:t>
            </a:r>
            <a:br>
              <a:rPr b="1" lang="en-US" sz="7000"/>
            </a:br>
            <a:r>
              <a:rPr b="1" lang="en-US" sz="7000"/>
              <a:t>&amp; WEI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WHY DO WE USE GAS?</a:t>
            </a:r>
            <a:endParaRPr b="0" i="0" sz="1400" u="none" cap="none" strike="noStrike">
              <a:solidFill>
                <a:srgbClr val="000000"/>
              </a:solidFill>
              <a:latin typeface="Arial"/>
              <a:ea typeface="Arial"/>
              <a:cs typeface="Arial"/>
              <a:sym typeface="Arial"/>
            </a:endParaRPr>
          </a:p>
        </p:txBody>
      </p:sp>
      <p:sp>
        <p:nvSpPr>
          <p:cNvPr id="154" name="Google Shape;154;p26"/>
          <p:cNvSpPr txBox="1"/>
          <p:nvPr/>
        </p:nvSpPr>
        <p:spPr>
          <a:xfrm>
            <a:off x="-7883" y="707263"/>
            <a:ext cx="12192000" cy="3925200"/>
          </a:xfrm>
          <a:prstGeom prst="rect">
            <a:avLst/>
          </a:prstGeom>
          <a:noFill/>
          <a:ln>
            <a:noFill/>
          </a:ln>
        </p:spPr>
        <p:txBody>
          <a:bodyPr anchorCtr="0" anchor="t" bIns="0" lIns="0" spcFirstLastPara="1" rIns="0" wrap="square" tIns="0">
            <a:spAutoFit/>
          </a:bodyPr>
          <a:lstStyle/>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Resource Management: </a:t>
            </a:r>
            <a:r>
              <a:rPr b="0" i="0" lang="en-US" sz="3000" u="none" cap="none" strike="noStrike">
                <a:solidFill>
                  <a:schemeClr val="dk1"/>
                </a:solidFill>
                <a:latin typeface="Century Gothic"/>
                <a:ea typeface="Century Gothic"/>
                <a:cs typeface="Century Gothic"/>
                <a:sym typeface="Century Gothic"/>
              </a:rPr>
              <a:t>Gas is used to manage resources and prevent abuse or spamming of the Ethereum network.</a:t>
            </a:r>
            <a:endParaRPr b="0" i="0" sz="3000" u="none" cap="none" strike="noStrike">
              <a:solidFill>
                <a:schemeClr val="dk1"/>
              </a:solidFill>
              <a:latin typeface="Century Gothic"/>
              <a:ea typeface="Century Gothic"/>
              <a:cs typeface="Century Gothic"/>
              <a:sym typeface="Century Gothic"/>
            </a:endParaRPr>
          </a:p>
          <a:p>
            <a:pPr indent="-419100" lvl="1" marL="914400" marR="0" rtl="0" algn="just">
              <a:lnSpc>
                <a:spcPct val="150000"/>
              </a:lnSpc>
              <a:spcBef>
                <a:spcPts val="0"/>
              </a:spcBef>
              <a:spcAft>
                <a:spcPts val="0"/>
              </a:spcAft>
              <a:buClr>
                <a:schemeClr val="dk1"/>
              </a:buClr>
              <a:buSzPts val="3000"/>
              <a:buFont typeface="Century Gothic"/>
              <a:buChar char="○"/>
            </a:pPr>
            <a:r>
              <a:rPr lang="en-US" sz="3000">
                <a:solidFill>
                  <a:schemeClr val="dk1"/>
                </a:solidFill>
                <a:latin typeface="Century Gothic"/>
                <a:ea typeface="Century Gothic"/>
                <a:cs typeface="Century Gothic"/>
                <a:sym typeface="Century Gothic"/>
              </a:rPr>
              <a:t>Dust Attacks</a:t>
            </a:r>
            <a:endParaRPr sz="3000">
              <a:solidFill>
                <a:schemeClr val="dk1"/>
              </a:solidFill>
              <a:latin typeface="Century Gothic"/>
              <a:ea typeface="Century Gothic"/>
              <a:cs typeface="Century Gothic"/>
              <a:sym typeface="Century Gothic"/>
            </a:endParaRPr>
          </a:p>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Fair Compensation: </a:t>
            </a:r>
            <a:r>
              <a:rPr b="0" i="0" lang="en-US" sz="3000" u="none" cap="none" strike="noStrike">
                <a:solidFill>
                  <a:schemeClr val="dk1"/>
                </a:solidFill>
                <a:latin typeface="Century Gothic"/>
                <a:ea typeface="Century Gothic"/>
                <a:cs typeface="Century Gothic"/>
                <a:sym typeface="Century Gothic"/>
              </a:rPr>
              <a:t>Miners are compensated with gas fees for the computational work they perform to validate transactions and execute smart contracts.</a:t>
            </a:r>
            <a:endParaRPr b="0" i="0" sz="3000" u="none" cap="none" strike="noStrike">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PRICE AND ITS SIGNIFICANCE</a:t>
            </a:r>
            <a:endParaRPr b="0" i="0" sz="1400" u="none" cap="none" strike="noStrike">
              <a:solidFill>
                <a:srgbClr val="000000"/>
              </a:solidFill>
              <a:latin typeface="Arial"/>
              <a:ea typeface="Arial"/>
              <a:cs typeface="Arial"/>
              <a:sym typeface="Arial"/>
            </a:endParaRPr>
          </a:p>
        </p:txBody>
      </p:sp>
      <p:sp>
        <p:nvSpPr>
          <p:cNvPr id="161" name="Google Shape;161;p27"/>
          <p:cNvSpPr txBox="1"/>
          <p:nvPr/>
        </p:nvSpPr>
        <p:spPr>
          <a:xfrm>
            <a:off x="-7883" y="707263"/>
            <a:ext cx="12192000" cy="3925200"/>
          </a:xfrm>
          <a:prstGeom prst="rect">
            <a:avLst/>
          </a:prstGeom>
          <a:noFill/>
          <a:ln>
            <a:noFill/>
          </a:ln>
        </p:spPr>
        <p:txBody>
          <a:bodyPr anchorCtr="0" anchor="t" bIns="0" lIns="0" spcFirstLastPara="1" rIns="0" wrap="square" tIns="0">
            <a:spAutoFit/>
          </a:bodyPr>
          <a:lstStyle/>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Gas Price</a:t>
            </a:r>
            <a:r>
              <a:rPr b="0" i="0" lang="en-US" sz="3000" u="none" cap="none" strike="noStrike">
                <a:solidFill>
                  <a:schemeClr val="dk1"/>
                </a:solidFill>
                <a:latin typeface="Century Gothic"/>
                <a:ea typeface="Century Gothic"/>
                <a:cs typeface="Century Gothic"/>
                <a:sym typeface="Century Gothic"/>
              </a:rPr>
              <a:t> is the amount of Ether a user is willing to pay for each unit of gas.</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Gas Price determines the priority and speed of transaction processing on the Ethereum network.</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Higher Gas Prices incentivize miners to prioritize and include transactions in blocks more quickly.</a:t>
            </a:r>
            <a:endParaRPr b="0" i="0" sz="3000" u="none" cap="none" strike="noStrike">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1"/>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FORMULA</a:t>
            </a:r>
            <a:endParaRPr b="0" i="0" sz="1400" u="none" cap="none" strike="noStrike">
              <a:solidFill>
                <a:srgbClr val="000000"/>
              </a:solidFill>
              <a:latin typeface="Arial"/>
              <a:ea typeface="Arial"/>
              <a:cs typeface="Arial"/>
              <a:sym typeface="Arial"/>
            </a:endParaRPr>
          </a:p>
        </p:txBody>
      </p:sp>
      <p:sp>
        <p:nvSpPr>
          <p:cNvPr id="168" name="Google Shape;168;p11"/>
          <p:cNvSpPr txBox="1"/>
          <p:nvPr/>
        </p:nvSpPr>
        <p:spPr>
          <a:xfrm>
            <a:off x="-7883" y="707263"/>
            <a:ext cx="12192000" cy="5310300"/>
          </a:xfrm>
          <a:prstGeom prst="rect">
            <a:avLst/>
          </a:prstGeom>
          <a:noFill/>
          <a:ln>
            <a:noFill/>
          </a:ln>
        </p:spPr>
        <p:txBody>
          <a:bodyPr anchorCtr="0" anchor="t" bIns="0" lIns="0" spcFirstLastPara="1" rIns="0" wrap="square" tIns="0">
            <a:spAutoFit/>
          </a:bodyPr>
          <a:lstStyle/>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Gas = Gas Price per unit(wei) x Gas Used(operations)</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Gas Limit</a:t>
            </a:r>
            <a:r>
              <a:rPr b="0" i="0" lang="en-US" sz="3000" u="none" cap="none" strike="noStrike">
                <a:solidFill>
                  <a:schemeClr val="dk1"/>
                </a:solidFill>
                <a:latin typeface="Century Gothic"/>
                <a:ea typeface="Century Gothic"/>
                <a:cs typeface="Century Gothic"/>
                <a:sym typeface="Century Gothic"/>
              </a:rPr>
              <a:t> represents the maximum amount of gas a user is willing to consume in a transaction.</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Example:</a:t>
            </a:r>
            <a:r>
              <a:rPr b="0" i="0" lang="en-US" sz="3000" u="none" cap="none" strike="noStrike">
                <a:solidFill>
                  <a:schemeClr val="dk1"/>
                </a:solidFill>
                <a:latin typeface="Century Gothic"/>
                <a:ea typeface="Century Gothic"/>
                <a:cs typeface="Century Gothic"/>
                <a:sym typeface="Century Gothic"/>
              </a:rPr>
              <a:t> Total Gas = 20 Gwei * 10,000 gas.</a:t>
            </a:r>
            <a:endParaRPr b="0" i="0" sz="3000" u="none" cap="none" strike="noStrike">
              <a:solidFill>
                <a:schemeClr val="dk1"/>
              </a:solidFill>
              <a:latin typeface="Century Gothic"/>
              <a:ea typeface="Century Gothic"/>
              <a:cs typeface="Century Gothic"/>
              <a:sym typeface="Century Gothic"/>
            </a:endParaRPr>
          </a:p>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Total gas needed = 200,000 Gewi.</a:t>
            </a:r>
            <a:endParaRPr b="0" i="0" sz="3000" u="none" cap="none" strike="noStrike">
              <a:solidFill>
                <a:schemeClr val="dk1"/>
              </a:solidFill>
              <a:latin typeface="Century Gothic"/>
              <a:ea typeface="Century Gothic"/>
              <a:cs typeface="Century Gothic"/>
              <a:sym typeface="Century Gothic"/>
            </a:endParaRPr>
          </a:p>
          <a:p>
            <a:pPr indent="457200" lvl="0" marL="0" marR="0" rtl="0" algn="just">
              <a:lnSpc>
                <a:spcPct val="150000"/>
              </a:lnSpc>
              <a:spcBef>
                <a:spcPts val="0"/>
              </a:spcBef>
              <a:spcAft>
                <a:spcPts val="0"/>
              </a:spcAft>
              <a:buClr>
                <a:srgbClr val="000000"/>
              </a:buClr>
              <a:buSzPts val="3000"/>
              <a:buFont typeface="Arial"/>
              <a:buNone/>
            </a:pPr>
            <a:r>
              <a:rPr b="0" i="0" lang="en-US" sz="3000" u="none" cap="none" strike="noStrike">
                <a:solidFill>
                  <a:schemeClr val="dk1"/>
                </a:solidFill>
                <a:latin typeface="Century Gothic"/>
                <a:ea typeface="Century Gothic"/>
                <a:cs typeface="Century Gothic"/>
                <a:sym typeface="Century Gothic"/>
              </a:rPr>
              <a:t>Example:</a:t>
            </a:r>
            <a:endParaRPr b="0" i="0" sz="3000" u="none" cap="none" strike="noStrike">
              <a:solidFill>
                <a:schemeClr val="dk1"/>
              </a:solidFill>
              <a:latin typeface="Century Gothic"/>
              <a:ea typeface="Century Gothic"/>
              <a:cs typeface="Century Gothic"/>
              <a:sym typeface="Century Gothic"/>
            </a:endParaRPr>
          </a:p>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Gas Limit = 3,00,000 Gwei</a:t>
            </a:r>
            <a:endParaRPr b="0" i="0" sz="3000" u="none" cap="none" strike="noStrike">
              <a:solidFill>
                <a:schemeClr val="dk1"/>
              </a:solidFill>
              <a:latin typeface="Century Gothic"/>
              <a:ea typeface="Century Gothic"/>
              <a:cs typeface="Century Gothic"/>
              <a:sym typeface="Century Gothic"/>
            </a:endParaRPr>
          </a:p>
          <a:p>
            <a:pPr indent="-457200" lvl="0" marL="457200" marR="0" rtl="0" algn="just">
              <a:lnSpc>
                <a:spcPct val="150000"/>
              </a:lnSpc>
              <a:spcBef>
                <a:spcPts val="0"/>
              </a:spcBef>
              <a:spcAft>
                <a:spcPts val="0"/>
              </a:spcAft>
              <a:buClr>
                <a:schemeClr val="dk1"/>
              </a:buClr>
              <a:buSzPts val="3000"/>
              <a:buFont typeface="Century Gothic"/>
              <a:buChar char="•"/>
            </a:pPr>
            <a:r>
              <a:rPr b="0" i="0" lang="en-US" sz="3000" u="none" cap="none" strike="noStrike">
                <a:solidFill>
                  <a:schemeClr val="dk1"/>
                </a:solidFill>
                <a:latin typeface="Century Gothic"/>
                <a:ea typeface="Century Gothic"/>
                <a:cs typeface="Century Gothic"/>
                <a:sym typeface="Century Gothic"/>
              </a:rPr>
              <a:t>Returned gas = 100,000 Gwei</a:t>
            </a:r>
            <a:endParaRPr b="0" i="0" sz="3000" u="none" cap="none" strike="noStrike">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par>
                                <p:cTn fill="hold" nodeType="with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ctrTitle"/>
          </p:nvPr>
        </p:nvSpPr>
        <p:spPr>
          <a:xfrm>
            <a:off x="914400" y="310500"/>
            <a:ext cx="10363200" cy="788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SzPts val="1800"/>
              <a:buNone/>
            </a:pPr>
            <a:r>
              <a:rPr b="1" lang="en-US">
                <a:latin typeface="Arial"/>
                <a:ea typeface="Arial"/>
                <a:cs typeface="Arial"/>
                <a:sym typeface="Arial"/>
              </a:rPr>
              <a:t>Opcodes(Operations Codes)</a:t>
            </a:r>
            <a:endParaRPr b="1">
              <a:latin typeface="Arial"/>
              <a:ea typeface="Arial"/>
              <a:cs typeface="Arial"/>
              <a:sym typeface="Arial"/>
            </a:endParaRPr>
          </a:p>
        </p:txBody>
      </p:sp>
      <p:graphicFrame>
        <p:nvGraphicFramePr>
          <p:cNvPr id="175" name="Google Shape;175;p28"/>
          <p:cNvGraphicFramePr/>
          <p:nvPr/>
        </p:nvGraphicFramePr>
        <p:xfrm>
          <a:off x="952500" y="1930900"/>
          <a:ext cx="3000000" cy="3000000"/>
        </p:xfrm>
        <a:graphic>
          <a:graphicData uri="http://schemas.openxmlformats.org/drawingml/2006/table">
            <a:tbl>
              <a:tblPr>
                <a:noFill/>
                <a:tableStyleId>{E650562F-6492-4D90-881B-06D6671B0CF2}</a:tableStyleId>
              </a:tblPr>
              <a:tblGrid>
                <a:gridCol w="5143500"/>
                <a:gridCol w="5143500"/>
              </a:tblGrid>
              <a:tr h="381000">
                <a:tc>
                  <a:txBody>
                    <a:bodyPr/>
                    <a:lstStyle/>
                    <a:p>
                      <a:pPr indent="0" lvl="0" marL="0" marR="0" rtl="0" algn="ctr">
                        <a:lnSpc>
                          <a:spcPct val="171429"/>
                        </a:lnSpc>
                        <a:spcBef>
                          <a:spcPts val="0"/>
                        </a:spcBef>
                        <a:spcAft>
                          <a:spcPts val="0"/>
                        </a:spcAft>
                        <a:buClr>
                          <a:srgbClr val="000000"/>
                        </a:buClr>
                        <a:buSzPts val="1950"/>
                        <a:buFont typeface="Arial"/>
                        <a:buNone/>
                      </a:pPr>
                      <a:r>
                        <a:rPr b="1" lang="en-US" sz="1950" u="none" cap="none" strike="noStrike">
                          <a:solidFill>
                            <a:schemeClr val="dk1"/>
                          </a:solidFill>
                          <a:latin typeface="Roboto"/>
                          <a:ea typeface="Roboto"/>
                          <a:cs typeface="Roboto"/>
                          <a:sym typeface="Roboto"/>
                        </a:rPr>
                        <a:t>Opcode</a:t>
                      </a:r>
                      <a:endParaRPr b="1" sz="1950" u="none" cap="none" strike="noStrike">
                        <a:solidFill>
                          <a:schemeClr val="dk1"/>
                        </a:solidFill>
                        <a:latin typeface="Roboto"/>
                        <a:ea typeface="Roboto"/>
                        <a:cs typeface="Roboto"/>
                        <a:sym typeface="Roboto"/>
                      </a:endParaRPr>
                    </a:p>
                  </a:txBody>
                  <a:tcPr marT="91425" marB="91425" marR="91425" marL="91425" anchor="b">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ctr">
                        <a:lnSpc>
                          <a:spcPct val="171429"/>
                        </a:lnSpc>
                        <a:spcBef>
                          <a:spcPts val="0"/>
                        </a:spcBef>
                        <a:spcAft>
                          <a:spcPts val="0"/>
                        </a:spcAft>
                        <a:buClr>
                          <a:srgbClr val="000000"/>
                        </a:buClr>
                        <a:buSzPts val="1950"/>
                        <a:buFont typeface="Arial"/>
                        <a:buNone/>
                      </a:pPr>
                      <a:r>
                        <a:rPr b="1" lang="en-US" sz="1950" u="none" cap="none" strike="noStrike">
                          <a:solidFill>
                            <a:schemeClr val="dk1"/>
                          </a:solidFill>
                          <a:latin typeface="Roboto"/>
                          <a:ea typeface="Roboto"/>
                          <a:cs typeface="Roboto"/>
                          <a:sym typeface="Roboto"/>
                        </a:rPr>
                        <a:t>Gas Cost</a:t>
                      </a:r>
                      <a:endParaRPr b="1" sz="1950" u="none" cap="none" strike="noStrike">
                        <a:solidFill>
                          <a:schemeClr val="dk1"/>
                        </a:solidFill>
                        <a:latin typeface="Roboto"/>
                        <a:ea typeface="Roboto"/>
                        <a:cs typeface="Roboto"/>
                        <a:sym typeface="Roboto"/>
                      </a:endParaRPr>
                    </a:p>
                  </a:txBody>
                  <a:tcPr marT="91425" marB="91425" marR="91425" marL="91425" anchor="b">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ADD</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3</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MUL</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5</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SUB</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3</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DIV</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5</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SLOAD</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800</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r h="381000">
                <a:tc>
                  <a:txBody>
                    <a:bodyPr/>
                    <a:lstStyle/>
                    <a:p>
                      <a:pPr indent="0" lvl="0" marL="0" marR="0" rtl="0" algn="l">
                        <a:lnSpc>
                          <a:spcPct val="171429"/>
                        </a:lnSpc>
                        <a:spcBef>
                          <a:spcPts val="0"/>
                        </a:spcBef>
                        <a:spcAft>
                          <a:spcPts val="0"/>
                        </a:spcAft>
                        <a:buClr>
                          <a:srgbClr val="000000"/>
                        </a:buClr>
                        <a:buSzPts val="1950"/>
                        <a:buFont typeface="Arial"/>
                        <a:buNone/>
                      </a:pPr>
                      <a:r>
                        <a:rPr lang="en-US" sz="1950" u="none" cap="none" strike="noStrike">
                          <a:solidFill>
                            <a:schemeClr val="dk1"/>
                          </a:solidFill>
                          <a:latin typeface="Roboto"/>
                          <a:ea typeface="Roboto"/>
                          <a:cs typeface="Roboto"/>
                          <a:sym typeface="Roboto"/>
                        </a:rPr>
                        <a:t>SSTORE </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c>
                  <a:txBody>
                    <a:bodyPr/>
                    <a:lstStyle/>
                    <a:p>
                      <a:pPr indent="0" lvl="0" marL="0" marR="0" rtl="0" algn="l">
                        <a:lnSpc>
                          <a:spcPct val="171429"/>
                        </a:lnSpc>
                        <a:spcBef>
                          <a:spcPts val="0"/>
                        </a:spcBef>
                        <a:spcAft>
                          <a:spcPts val="0"/>
                        </a:spcAft>
                        <a:buClr>
                          <a:srgbClr val="000000"/>
                        </a:buClr>
                        <a:buSzPts val="1950"/>
                        <a:buFont typeface="Arial"/>
                        <a:buNone/>
                      </a:pPr>
                      <a:r>
                        <a:rPr lang="en-US" sz="1950">
                          <a:solidFill>
                            <a:schemeClr val="dk1"/>
                          </a:solidFill>
                          <a:latin typeface="Roboto"/>
                          <a:ea typeface="Roboto"/>
                          <a:cs typeface="Roboto"/>
                          <a:sym typeface="Roboto"/>
                        </a:rPr>
                        <a:t>5</a:t>
                      </a:r>
                      <a:r>
                        <a:rPr lang="en-US" sz="1950" u="none" cap="none" strike="noStrike">
                          <a:solidFill>
                            <a:schemeClr val="dk1"/>
                          </a:solidFill>
                          <a:latin typeface="Roboto"/>
                          <a:ea typeface="Roboto"/>
                          <a:cs typeface="Roboto"/>
                          <a:sym typeface="Roboto"/>
                        </a:rPr>
                        <a:t>000</a:t>
                      </a:r>
                      <a:endParaRPr sz="1950" u="none" cap="none" strike="noStrike">
                        <a:solidFill>
                          <a:schemeClr val="dk1"/>
                        </a:solidFill>
                        <a:latin typeface="Roboto"/>
                        <a:ea typeface="Roboto"/>
                        <a:cs typeface="Roboto"/>
                        <a:sym typeface="Roboto"/>
                      </a:endParaRPr>
                    </a:p>
                  </a:txBody>
                  <a:tcPr marT="91425" marB="91425" marR="91425" marL="91425" anchor="ctr">
                    <a:lnL cap="flat" cmpd="sng" w="9525">
                      <a:solidFill>
                        <a:srgbClr val="D9D9E3"/>
                      </a:solidFill>
                      <a:prstDash val="solid"/>
                      <a:round/>
                      <a:headEnd len="sm" w="sm" type="none"/>
                      <a:tailEnd len="sm" w="sm" type="none"/>
                    </a:lnL>
                    <a:lnR cap="flat" cmpd="sng" w="9525">
                      <a:solidFill>
                        <a:srgbClr val="D9D9E3"/>
                      </a:solidFill>
                      <a:prstDash val="solid"/>
                      <a:round/>
                      <a:headEnd len="sm" w="sm" type="none"/>
                      <a:tailEnd len="sm" w="sm" type="none"/>
                    </a:lnR>
                    <a:lnT cap="flat" cmpd="sng" w="9525">
                      <a:solidFill>
                        <a:srgbClr val="D9D9E3"/>
                      </a:solidFill>
                      <a:prstDash val="solid"/>
                      <a:round/>
                      <a:headEnd len="sm" w="sm" type="none"/>
                      <a:tailEnd len="sm" w="sm" type="none"/>
                    </a:lnT>
                    <a:lnB cap="flat" cmpd="sng" w="9525">
                      <a:solidFill>
                        <a:srgbClr val="D9D9E3"/>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a:t>
            </a:r>
            <a:r>
              <a:rPr b="1" lang="en-US" sz="4000">
                <a:solidFill>
                  <a:schemeClr val="dk1"/>
                </a:solidFill>
                <a:latin typeface="Arial Rounded"/>
                <a:ea typeface="Arial Rounded"/>
                <a:cs typeface="Arial Rounded"/>
                <a:sym typeface="Arial Rounded"/>
              </a:rPr>
              <a:t>Used </a:t>
            </a:r>
            <a:r>
              <a:rPr b="1" i="0" lang="en-US" sz="4000" u="none" cap="none" strike="noStrike">
                <a:solidFill>
                  <a:schemeClr val="dk1"/>
                </a:solidFill>
                <a:latin typeface="Arial Rounded"/>
                <a:ea typeface="Arial Rounded"/>
                <a:cs typeface="Arial Rounded"/>
                <a:sym typeface="Arial Rounded"/>
              </a:rPr>
              <a:t>Example</a:t>
            </a:r>
            <a:endParaRPr b="0" i="0" sz="1400" u="none" cap="none" strike="noStrike">
              <a:solidFill>
                <a:srgbClr val="000000"/>
              </a:solidFill>
              <a:latin typeface="Arial"/>
              <a:ea typeface="Arial"/>
              <a:cs typeface="Arial"/>
              <a:sym typeface="Arial"/>
            </a:endParaRPr>
          </a:p>
        </p:txBody>
      </p:sp>
      <p:pic>
        <p:nvPicPr>
          <p:cNvPr id="182" name="Google Shape;182;p29"/>
          <p:cNvPicPr preferRelativeResize="0"/>
          <p:nvPr/>
        </p:nvPicPr>
        <p:blipFill rotWithShape="1">
          <a:blip r:embed="rId3">
            <a:alphaModFix/>
          </a:blip>
          <a:srcRect b="0" l="0" r="0" t="0"/>
          <a:stretch/>
        </p:blipFill>
        <p:spPr>
          <a:xfrm>
            <a:off x="152400" y="859625"/>
            <a:ext cx="11887199" cy="551711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0"/>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a:t>
            </a:r>
            <a:r>
              <a:rPr b="1" lang="en-US" sz="4000">
                <a:solidFill>
                  <a:schemeClr val="dk1"/>
                </a:solidFill>
                <a:latin typeface="Arial Rounded"/>
                <a:ea typeface="Arial Rounded"/>
                <a:cs typeface="Arial Rounded"/>
                <a:sym typeface="Arial Rounded"/>
              </a:rPr>
              <a:t>Used</a:t>
            </a:r>
            <a:r>
              <a:rPr b="1" i="0" lang="en-US" sz="4000" u="none" cap="none" strike="noStrike">
                <a:solidFill>
                  <a:schemeClr val="dk1"/>
                </a:solidFill>
                <a:latin typeface="Arial Rounded"/>
                <a:ea typeface="Arial Rounded"/>
                <a:cs typeface="Arial Rounded"/>
                <a:sym typeface="Arial Rounded"/>
              </a:rPr>
              <a:t> Example Continued….</a:t>
            </a:r>
            <a:endParaRPr b="0" i="0" sz="1400" u="none" cap="none" strike="noStrike">
              <a:solidFill>
                <a:srgbClr val="000000"/>
              </a:solidFill>
              <a:latin typeface="Arial"/>
              <a:ea typeface="Arial"/>
              <a:cs typeface="Arial"/>
              <a:sym typeface="Arial"/>
            </a:endParaRPr>
          </a:p>
        </p:txBody>
      </p:sp>
      <p:sp>
        <p:nvSpPr>
          <p:cNvPr id="189" name="Google Shape;189;p30"/>
          <p:cNvSpPr txBox="1"/>
          <p:nvPr/>
        </p:nvSpPr>
        <p:spPr>
          <a:xfrm>
            <a:off x="-7883" y="707263"/>
            <a:ext cx="12192000" cy="354000"/>
          </a:xfrm>
          <a:prstGeom prst="rect">
            <a:avLst/>
          </a:prstGeom>
          <a:noFill/>
          <a:ln>
            <a:noFill/>
          </a:ln>
        </p:spPr>
        <p:txBody>
          <a:bodyPr anchorCtr="0" anchor="t" bIns="0" lIns="0" spcFirstLastPara="1" rIns="0" wrap="square" tIns="0">
            <a:spAutoFit/>
          </a:bodyPr>
          <a:lstStyle/>
          <a:p>
            <a:pPr indent="0" lvl="0" marL="457200" marR="0" rtl="0" algn="just">
              <a:lnSpc>
                <a:spcPct val="150000"/>
              </a:lnSpc>
              <a:spcBef>
                <a:spcPts val="0"/>
              </a:spcBef>
              <a:spcAft>
                <a:spcPts val="0"/>
              </a:spcAft>
              <a:buClr>
                <a:srgbClr val="000000"/>
              </a:buClr>
              <a:buSzPts val="2300"/>
              <a:buFont typeface="Arial"/>
              <a:buNone/>
            </a:pPr>
            <a:r>
              <a:t/>
            </a:r>
            <a:endParaRPr b="0" i="0" sz="2300" u="none" cap="none" strike="noStrike">
              <a:solidFill>
                <a:schemeClr val="dk1"/>
              </a:solidFill>
              <a:latin typeface="Century Gothic"/>
              <a:ea typeface="Century Gothic"/>
              <a:cs typeface="Century Gothic"/>
              <a:sym typeface="Century Gothic"/>
            </a:endParaRPr>
          </a:p>
        </p:txBody>
      </p:sp>
      <p:pic>
        <p:nvPicPr>
          <p:cNvPr id="190" name="Google Shape;190;p30"/>
          <p:cNvPicPr preferRelativeResize="0"/>
          <p:nvPr/>
        </p:nvPicPr>
        <p:blipFill rotWithShape="1">
          <a:blip r:embed="rId3">
            <a:alphaModFix/>
          </a:blip>
          <a:srcRect b="0" l="0" r="0" t="0"/>
          <a:stretch/>
        </p:blipFill>
        <p:spPr>
          <a:xfrm>
            <a:off x="453250" y="1013913"/>
            <a:ext cx="11285489" cy="549193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a:t>
            </a:r>
            <a:r>
              <a:rPr b="1" lang="en-US" sz="4000">
                <a:solidFill>
                  <a:schemeClr val="dk1"/>
                </a:solidFill>
                <a:latin typeface="Arial Rounded"/>
                <a:ea typeface="Arial Rounded"/>
                <a:cs typeface="Arial Rounded"/>
                <a:sym typeface="Arial Rounded"/>
              </a:rPr>
              <a:t>Used</a:t>
            </a:r>
            <a:r>
              <a:rPr b="1" i="0" lang="en-US" sz="4000" u="none" cap="none" strike="noStrike">
                <a:solidFill>
                  <a:schemeClr val="dk1"/>
                </a:solidFill>
                <a:latin typeface="Arial Rounded"/>
                <a:ea typeface="Arial Rounded"/>
                <a:cs typeface="Arial Rounded"/>
                <a:sym typeface="Arial Rounded"/>
              </a:rPr>
              <a:t> Example Continued….</a:t>
            </a:r>
            <a:endParaRPr b="0" i="0" sz="1400" u="none" cap="none" strike="noStrike">
              <a:solidFill>
                <a:srgbClr val="000000"/>
              </a:solidFill>
              <a:latin typeface="Arial"/>
              <a:ea typeface="Arial"/>
              <a:cs typeface="Arial"/>
              <a:sym typeface="Arial"/>
            </a:endParaRPr>
          </a:p>
        </p:txBody>
      </p:sp>
      <p:sp>
        <p:nvSpPr>
          <p:cNvPr id="197" name="Google Shape;197;p31"/>
          <p:cNvSpPr txBox="1"/>
          <p:nvPr/>
        </p:nvSpPr>
        <p:spPr>
          <a:xfrm>
            <a:off x="-7883" y="707263"/>
            <a:ext cx="12192000" cy="513330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Clr>
                <a:srgbClr val="000000"/>
              </a:buClr>
              <a:buSzPts val="2300"/>
              <a:buFont typeface="Arial"/>
              <a:buNone/>
            </a:pPr>
            <a:r>
              <a:rPr b="0" i="0" lang="en-US" sz="2300" u="none" cap="none" strike="noStrike">
                <a:solidFill>
                  <a:schemeClr val="dk1"/>
                </a:solidFill>
                <a:latin typeface="Century Gothic"/>
                <a:ea typeface="Century Gothic"/>
                <a:cs typeface="Century Gothic"/>
                <a:sym typeface="Century Gothic"/>
              </a:rPr>
              <a:t>The increment function simply increments the count state variable by one.</a:t>
            </a:r>
            <a:endParaRPr b="0" i="0" sz="2300" u="none" cap="none" strike="noStrike">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rgbClr val="000000"/>
              </a:buClr>
              <a:buSzPts val="2300"/>
              <a:buFont typeface="Arial"/>
              <a:buNone/>
            </a:pPr>
            <a:r>
              <a:rPr b="0" i="0" lang="en-US" sz="2300" u="none" cap="none" strike="noStrike">
                <a:solidFill>
                  <a:schemeClr val="dk1"/>
                </a:solidFill>
                <a:latin typeface="Century Gothic"/>
                <a:ea typeface="Century Gothic"/>
                <a:cs typeface="Century Gothic"/>
                <a:sym typeface="Century Gothic"/>
              </a:rPr>
              <a:t>Breakdown by opcode and gas costs:</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1" i="0" lang="en-US" sz="2300" u="none" cap="none" strike="noStrike">
                <a:solidFill>
                  <a:schemeClr val="dk1"/>
                </a:solidFill>
                <a:latin typeface="Century Gothic"/>
                <a:ea typeface="Century Gothic"/>
                <a:cs typeface="Century Gothic"/>
                <a:sym typeface="Century Gothic"/>
              </a:rPr>
              <a:t>SLOAD</a:t>
            </a:r>
            <a:r>
              <a:rPr b="0" i="0" lang="en-US" sz="2300" u="none" cap="none" strike="noStrike">
                <a:solidFill>
                  <a:schemeClr val="dk1"/>
                </a:solidFill>
                <a:latin typeface="Century Gothic"/>
                <a:ea typeface="Century Gothic"/>
                <a:cs typeface="Century Gothic"/>
                <a:sym typeface="Century Gothic"/>
              </a:rPr>
              <a:t>: Reads the current value of count from storage.</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0" i="0" lang="en-US" sz="2300" u="none" cap="none" strike="noStrike">
                <a:solidFill>
                  <a:schemeClr val="dk1"/>
                </a:solidFill>
                <a:latin typeface="Century Gothic"/>
                <a:ea typeface="Century Gothic"/>
                <a:cs typeface="Century Gothic"/>
                <a:sym typeface="Century Gothic"/>
              </a:rPr>
              <a:t>    Gas cost = 800 gas.</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1" i="0" lang="en-US" sz="2300" u="none" cap="none" strike="noStrike">
                <a:solidFill>
                  <a:schemeClr val="dk1"/>
                </a:solidFill>
                <a:latin typeface="Century Gothic"/>
                <a:ea typeface="Century Gothic"/>
                <a:cs typeface="Century Gothic"/>
                <a:sym typeface="Century Gothic"/>
              </a:rPr>
              <a:t>ADD</a:t>
            </a:r>
            <a:r>
              <a:rPr b="0" i="0" lang="en-US" sz="2300" u="none" cap="none" strike="noStrike">
                <a:solidFill>
                  <a:schemeClr val="dk1"/>
                </a:solidFill>
                <a:latin typeface="Century Gothic"/>
                <a:ea typeface="Century Gothic"/>
                <a:cs typeface="Century Gothic"/>
                <a:sym typeface="Century Gothic"/>
              </a:rPr>
              <a:t>: Adds 1 to the current count value.</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0" i="0" lang="en-US" sz="2300" u="none" cap="none" strike="noStrike">
                <a:solidFill>
                  <a:schemeClr val="dk1"/>
                </a:solidFill>
                <a:latin typeface="Century Gothic"/>
                <a:ea typeface="Century Gothic"/>
                <a:cs typeface="Century Gothic"/>
                <a:sym typeface="Century Gothic"/>
              </a:rPr>
              <a:t>    Gas cost = 3 gas.</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1" i="0" lang="en-US" sz="2300" u="none" cap="none" strike="noStrike">
                <a:solidFill>
                  <a:schemeClr val="dk1"/>
                </a:solidFill>
                <a:latin typeface="Century Gothic"/>
                <a:ea typeface="Century Gothic"/>
                <a:cs typeface="Century Gothic"/>
                <a:sym typeface="Century Gothic"/>
              </a:rPr>
              <a:t>SSTORE</a:t>
            </a:r>
            <a:r>
              <a:rPr b="0" i="0" lang="en-US" sz="2300" u="none" cap="none" strike="noStrike">
                <a:solidFill>
                  <a:schemeClr val="dk1"/>
                </a:solidFill>
                <a:latin typeface="Century Gothic"/>
                <a:ea typeface="Century Gothic"/>
                <a:cs typeface="Century Gothic"/>
                <a:sym typeface="Century Gothic"/>
              </a:rPr>
              <a:t>: Stores the new value of count.</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0" i="0" lang="en-US" sz="2300" u="none" cap="none" strike="noStrike">
                <a:solidFill>
                  <a:schemeClr val="dk1"/>
                </a:solidFill>
                <a:latin typeface="Century Gothic"/>
                <a:ea typeface="Century Gothic"/>
                <a:cs typeface="Century Gothic"/>
                <a:sym typeface="Century Gothic"/>
              </a:rPr>
              <a:t>    Gas cost = 5,000 gas (because we're incrementing a non-zero value).</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0" i="0" lang="en-US" sz="2300" u="none" cap="none" strike="noStrike">
                <a:solidFill>
                  <a:schemeClr val="dk1"/>
                </a:solidFill>
                <a:latin typeface="Century Gothic"/>
                <a:ea typeface="Century Gothic"/>
                <a:cs typeface="Century Gothic"/>
                <a:sym typeface="Century Gothic"/>
              </a:rPr>
              <a:t>Total gas for the increment function:</a:t>
            </a:r>
            <a:endParaRPr b="0" i="0" sz="2300" u="none" cap="none" strike="noStrike">
              <a:solidFill>
                <a:schemeClr val="dk1"/>
              </a:solidFill>
              <a:latin typeface="Century Gothic"/>
              <a:ea typeface="Century Gothic"/>
              <a:cs typeface="Century Gothic"/>
              <a:sym typeface="Century Gothic"/>
            </a:endParaRPr>
          </a:p>
          <a:p>
            <a:pPr indent="-412750" lvl="0" marL="457200" marR="0" rtl="0" algn="just">
              <a:lnSpc>
                <a:spcPct val="150000"/>
              </a:lnSpc>
              <a:spcBef>
                <a:spcPts val="0"/>
              </a:spcBef>
              <a:spcAft>
                <a:spcPts val="0"/>
              </a:spcAft>
              <a:buClr>
                <a:schemeClr val="dk1"/>
              </a:buClr>
              <a:buSzPts val="1550"/>
              <a:buFont typeface="Century Gothic"/>
              <a:buChar char="•"/>
            </a:pPr>
            <a:r>
              <a:rPr b="1" i="0" lang="en-US" sz="2300" u="none" cap="none" strike="noStrike">
                <a:solidFill>
                  <a:schemeClr val="dk1"/>
                </a:solidFill>
                <a:latin typeface="Century Gothic"/>
                <a:ea typeface="Century Gothic"/>
                <a:cs typeface="Century Gothic"/>
                <a:sym typeface="Century Gothic"/>
              </a:rPr>
              <a:t>Total gas</a:t>
            </a:r>
            <a:r>
              <a:rPr b="0" i="0" lang="en-US" sz="2300" u="none" cap="none" strike="noStrike">
                <a:solidFill>
                  <a:schemeClr val="dk1"/>
                </a:solidFill>
                <a:latin typeface="Century Gothic"/>
                <a:ea typeface="Century Gothic"/>
                <a:cs typeface="Century Gothic"/>
                <a:sym typeface="Century Gothic"/>
              </a:rPr>
              <a:t> = 800 (SLOAD) + 3 (ADD) + 5,000 (SSTORE) = 5,803 gas.</a:t>
            </a:r>
            <a:endParaRPr b="0" i="0" sz="2300" u="none" cap="none" strike="noStrike">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Quiz Time</a:t>
            </a:r>
            <a:endParaRPr b="0" i="0" sz="1400" u="none" cap="none" strike="noStrike">
              <a:solidFill>
                <a:srgbClr val="000000"/>
              </a:solidFill>
              <a:latin typeface="Arial"/>
              <a:ea typeface="Arial"/>
              <a:cs typeface="Arial"/>
              <a:sym typeface="Arial"/>
            </a:endParaRPr>
          </a:p>
        </p:txBody>
      </p:sp>
      <p:sp>
        <p:nvSpPr>
          <p:cNvPr id="204" name="Google Shape;204;p32"/>
          <p:cNvSpPr txBox="1"/>
          <p:nvPr/>
        </p:nvSpPr>
        <p:spPr>
          <a:xfrm>
            <a:off x="-7883" y="707263"/>
            <a:ext cx="12192000" cy="354000"/>
          </a:xfrm>
          <a:prstGeom prst="rect">
            <a:avLst/>
          </a:prstGeom>
          <a:noFill/>
          <a:ln>
            <a:noFill/>
          </a:ln>
        </p:spPr>
        <p:txBody>
          <a:bodyPr anchorCtr="0" anchor="t" bIns="0" lIns="0" spcFirstLastPara="1" rIns="0" wrap="square" tIns="0">
            <a:spAutoFit/>
          </a:bodyPr>
          <a:lstStyle/>
          <a:p>
            <a:pPr indent="0" lvl="0" marL="457200" marR="0" rtl="0" algn="just">
              <a:lnSpc>
                <a:spcPct val="150000"/>
              </a:lnSpc>
              <a:spcBef>
                <a:spcPts val="0"/>
              </a:spcBef>
              <a:spcAft>
                <a:spcPts val="0"/>
              </a:spcAft>
              <a:buClr>
                <a:srgbClr val="000000"/>
              </a:buClr>
              <a:buSzPts val="2300"/>
              <a:buFont typeface="Arial"/>
              <a:buNone/>
            </a:pPr>
            <a:r>
              <a:rPr b="0" i="0" lang="en-US" sz="2300" u="none" cap="none" strike="noStrike">
                <a:solidFill>
                  <a:schemeClr val="dk1"/>
                </a:solidFill>
                <a:latin typeface="Century Gothic"/>
                <a:ea typeface="Century Gothic"/>
                <a:cs typeface="Century Gothic"/>
                <a:sym typeface="Century Gothic"/>
              </a:rPr>
              <a:t>Calculate Gas Cost</a:t>
            </a:r>
            <a:endParaRPr b="0" i="0" sz="2300" u="none" cap="none" strike="noStrike">
              <a:solidFill>
                <a:schemeClr val="dk1"/>
              </a:solidFill>
              <a:latin typeface="Century Gothic"/>
              <a:ea typeface="Century Gothic"/>
              <a:cs typeface="Century Gothic"/>
              <a:sym typeface="Century Gothic"/>
            </a:endParaRPr>
          </a:p>
        </p:txBody>
      </p:sp>
      <p:pic>
        <p:nvPicPr>
          <p:cNvPr id="205" name="Google Shape;205;p32"/>
          <p:cNvPicPr preferRelativeResize="0"/>
          <p:nvPr/>
        </p:nvPicPr>
        <p:blipFill rotWithShape="1">
          <a:blip r:embed="rId3">
            <a:alphaModFix/>
          </a:blip>
          <a:srcRect b="0" l="0" r="0" t="0"/>
          <a:stretch/>
        </p:blipFill>
        <p:spPr>
          <a:xfrm>
            <a:off x="152400" y="1213663"/>
            <a:ext cx="11887200" cy="30658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Answer</a:t>
            </a:r>
            <a:endParaRPr b="0" i="0" sz="1400" u="none" cap="none" strike="noStrike">
              <a:solidFill>
                <a:srgbClr val="000000"/>
              </a:solidFill>
              <a:latin typeface="Arial"/>
              <a:ea typeface="Arial"/>
              <a:cs typeface="Arial"/>
              <a:sym typeface="Arial"/>
            </a:endParaRPr>
          </a:p>
        </p:txBody>
      </p:sp>
      <p:sp>
        <p:nvSpPr>
          <p:cNvPr id="212" name="Google Shape;212;p33"/>
          <p:cNvSpPr txBox="1"/>
          <p:nvPr/>
        </p:nvSpPr>
        <p:spPr>
          <a:xfrm>
            <a:off x="-7883" y="707263"/>
            <a:ext cx="12192000" cy="57990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1900"/>
              <a:buFont typeface="Arial"/>
              <a:buNone/>
            </a:pPr>
            <a:r>
              <a:rPr b="0" i="0" lang="en-US" sz="1900" u="none" cap="none" strike="noStrike">
                <a:solidFill>
                  <a:schemeClr val="dk1"/>
                </a:solidFill>
                <a:latin typeface="Century Gothic"/>
                <a:ea typeface="Century Gothic"/>
                <a:cs typeface="Century Gothic"/>
                <a:sym typeface="Century Gothic"/>
              </a:rPr>
              <a:t>Breakdown by opcode and gas costs: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120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SLOAD</a:t>
            </a:r>
            <a:r>
              <a:rPr b="0" i="0" lang="en-US" sz="1900" u="none" cap="none" strike="noStrike">
                <a:solidFill>
                  <a:schemeClr val="dk1"/>
                </a:solidFill>
                <a:latin typeface="Century Gothic"/>
                <a:ea typeface="Century Gothic"/>
                <a:cs typeface="Century Gothic"/>
                <a:sym typeface="Century Gothic"/>
              </a:rPr>
              <a:t>: Reads the current value of count from storage.</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800 gas.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ADD</a:t>
            </a:r>
            <a:r>
              <a:rPr b="0" i="0" lang="en-US" sz="1900" u="none" cap="none" strike="noStrike">
                <a:solidFill>
                  <a:schemeClr val="dk1"/>
                </a:solidFill>
                <a:latin typeface="Century Gothic"/>
                <a:ea typeface="Century Gothic"/>
                <a:cs typeface="Century Gothic"/>
                <a:sym typeface="Century Gothic"/>
              </a:rPr>
              <a:t>: Adds 1 to the current count value.</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3 gas.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SSTORE</a:t>
            </a:r>
            <a:r>
              <a:rPr b="0" i="0" lang="en-US" sz="1900" u="none" cap="none" strike="noStrike">
                <a:solidFill>
                  <a:schemeClr val="dk1"/>
                </a:solidFill>
                <a:latin typeface="Century Gothic"/>
                <a:ea typeface="Century Gothic"/>
                <a:cs typeface="Century Gothic"/>
                <a:sym typeface="Century Gothic"/>
              </a:rPr>
              <a:t>: Stores the new value of count.</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5,000 gas.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SLOAD</a:t>
            </a:r>
            <a:r>
              <a:rPr b="0" i="0" lang="en-US" sz="1900" u="none" cap="none" strike="noStrike">
                <a:solidFill>
                  <a:schemeClr val="dk1"/>
                </a:solidFill>
                <a:latin typeface="Century Gothic"/>
                <a:ea typeface="Century Gothic"/>
                <a:cs typeface="Century Gothic"/>
                <a:sym typeface="Century Gothic"/>
              </a:rPr>
              <a:t>: Reads the updated value of count from storage.</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800 gas.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MUL</a:t>
            </a:r>
            <a:r>
              <a:rPr b="0" i="0" lang="en-US" sz="1900" u="none" cap="none" strike="noStrike">
                <a:solidFill>
                  <a:schemeClr val="dk1"/>
                </a:solidFill>
                <a:latin typeface="Century Gothic"/>
                <a:ea typeface="Century Gothic"/>
                <a:cs typeface="Century Gothic"/>
                <a:sym typeface="Century Gothic"/>
              </a:rPr>
              <a:t>: Doubles the current count value.</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5 gas.</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0"/>
              </a:spcBef>
              <a:spcAft>
                <a:spcPts val="0"/>
              </a:spcAft>
              <a:buClr>
                <a:schemeClr val="dk1"/>
              </a:buClr>
              <a:buSzPts val="1900"/>
              <a:buFont typeface="Arial"/>
              <a:buChar char="●"/>
            </a:pPr>
            <a:r>
              <a:rPr b="1" i="0" lang="en-US" sz="1900" u="none" cap="none" strike="noStrike">
                <a:solidFill>
                  <a:schemeClr val="dk1"/>
                </a:solidFill>
                <a:latin typeface="Century Gothic"/>
                <a:ea typeface="Century Gothic"/>
                <a:cs typeface="Century Gothic"/>
                <a:sym typeface="Century Gothic"/>
              </a:rPr>
              <a:t>SSTORE</a:t>
            </a:r>
            <a:r>
              <a:rPr b="0" i="0" lang="en-US" sz="1900" u="none" cap="none" strike="noStrike">
                <a:solidFill>
                  <a:schemeClr val="dk1"/>
                </a:solidFill>
                <a:latin typeface="Century Gothic"/>
                <a:ea typeface="Century Gothic"/>
                <a:cs typeface="Century Gothic"/>
                <a:sym typeface="Century Gothic"/>
              </a:rPr>
              <a:t>: Stores the final value of count.</a:t>
            </a:r>
            <a:endParaRPr b="0" i="0" sz="1900" u="none" cap="none" strike="noStrike">
              <a:solidFill>
                <a:schemeClr val="dk1"/>
              </a:solidFill>
              <a:latin typeface="Century Gothic"/>
              <a:ea typeface="Century Gothic"/>
              <a:cs typeface="Century Gothic"/>
              <a:sym typeface="Century Gothic"/>
            </a:endParaRPr>
          </a:p>
          <a:p>
            <a:pPr indent="-349250" lvl="1" marL="914400" marR="0" rtl="0" algn="l">
              <a:lnSpc>
                <a:spcPct val="115000"/>
              </a:lnSpc>
              <a:spcBef>
                <a:spcPts val="0"/>
              </a:spcBef>
              <a:spcAft>
                <a:spcPts val="0"/>
              </a:spcAft>
              <a:buClr>
                <a:schemeClr val="dk1"/>
              </a:buClr>
              <a:buSzPts val="1900"/>
              <a:buFont typeface="Century Gothic"/>
              <a:buChar char="●"/>
            </a:pPr>
            <a:r>
              <a:rPr b="0" i="0" lang="en-US" sz="1900" u="none" cap="none" strike="noStrike">
                <a:solidFill>
                  <a:schemeClr val="dk1"/>
                </a:solidFill>
                <a:latin typeface="Century Gothic"/>
                <a:ea typeface="Century Gothic"/>
                <a:cs typeface="Century Gothic"/>
                <a:sym typeface="Century Gothic"/>
              </a:rPr>
              <a:t>Gas cost = 5,000 gas.</a:t>
            </a:r>
            <a:endParaRPr b="0" i="0" sz="1900" u="none" cap="none" strike="noStrike">
              <a:solidFill>
                <a:schemeClr val="dk1"/>
              </a:solidFill>
              <a:latin typeface="Century Gothic"/>
              <a:ea typeface="Century Gothic"/>
              <a:cs typeface="Century Gothic"/>
              <a:sym typeface="Century Gothic"/>
            </a:endParaRPr>
          </a:p>
          <a:p>
            <a:pPr indent="0" lvl="0" marL="0" marR="0" rtl="0" algn="l">
              <a:lnSpc>
                <a:spcPct val="115000"/>
              </a:lnSpc>
              <a:spcBef>
                <a:spcPts val="1200"/>
              </a:spcBef>
              <a:spcAft>
                <a:spcPts val="0"/>
              </a:spcAft>
              <a:buClr>
                <a:srgbClr val="000000"/>
              </a:buClr>
              <a:buSzPts val="1900"/>
              <a:buFont typeface="Arial"/>
              <a:buNone/>
            </a:pPr>
            <a:r>
              <a:rPr b="0" i="0" lang="en-US" sz="1900" u="none" cap="none" strike="noStrike">
                <a:solidFill>
                  <a:schemeClr val="dk1"/>
                </a:solidFill>
                <a:latin typeface="Century Gothic"/>
                <a:ea typeface="Century Gothic"/>
                <a:cs typeface="Century Gothic"/>
                <a:sym typeface="Century Gothic"/>
              </a:rPr>
              <a:t>Total gas for the incrementAndDouble function:</a:t>
            </a:r>
            <a:endParaRPr b="0" i="0" sz="1900" u="none" cap="none" strike="noStrike">
              <a:solidFill>
                <a:schemeClr val="dk1"/>
              </a:solidFill>
              <a:latin typeface="Century Gothic"/>
              <a:ea typeface="Century Gothic"/>
              <a:cs typeface="Century Gothic"/>
              <a:sym typeface="Century Gothic"/>
            </a:endParaRPr>
          </a:p>
          <a:p>
            <a:pPr indent="-349250" lvl="0" marL="457200" marR="0" rtl="0" algn="l">
              <a:lnSpc>
                <a:spcPct val="115000"/>
              </a:lnSpc>
              <a:spcBef>
                <a:spcPts val="1200"/>
              </a:spcBef>
              <a:spcAft>
                <a:spcPts val="0"/>
              </a:spcAft>
              <a:buClr>
                <a:schemeClr val="dk1"/>
              </a:buClr>
              <a:buSzPts val="1900"/>
              <a:buFont typeface="Century Gothic"/>
              <a:buChar char="●"/>
            </a:pPr>
            <a:r>
              <a:rPr b="1" i="0" lang="en-US" sz="1900" u="none" cap="none" strike="noStrike">
                <a:solidFill>
                  <a:schemeClr val="dk1"/>
                </a:solidFill>
                <a:latin typeface="Century Gothic"/>
                <a:ea typeface="Century Gothic"/>
                <a:cs typeface="Century Gothic"/>
                <a:sym typeface="Century Gothic"/>
              </a:rPr>
              <a:t>Total gas </a:t>
            </a:r>
            <a:r>
              <a:rPr b="0" i="0" lang="en-US" sz="1900" u="none" cap="none" strike="noStrike">
                <a:solidFill>
                  <a:schemeClr val="dk1"/>
                </a:solidFill>
                <a:latin typeface="Century Gothic"/>
                <a:ea typeface="Century Gothic"/>
                <a:cs typeface="Century Gothic"/>
                <a:sym typeface="Century Gothic"/>
              </a:rPr>
              <a:t>= 800 (SLOAD) + 3 (ADD) + 5,000 (SSTORE) + 800 (SLOAD) + 5 (MUL) + 5,000 (SSTORE) = </a:t>
            </a:r>
            <a:r>
              <a:rPr b="1" i="0" lang="en-US" sz="1900" u="none" cap="none" strike="noStrike">
                <a:solidFill>
                  <a:schemeClr val="dk1"/>
                </a:solidFill>
                <a:latin typeface="Century Gothic"/>
                <a:ea typeface="Century Gothic"/>
                <a:cs typeface="Century Gothic"/>
                <a:sym typeface="Century Gothic"/>
              </a:rPr>
              <a:t>11,608 gas</a:t>
            </a:r>
            <a:r>
              <a:rPr b="0" i="0" lang="en-US" sz="1900" u="none" cap="none" strike="noStrike">
                <a:solidFill>
                  <a:schemeClr val="dk1"/>
                </a:solidFill>
                <a:latin typeface="Century Gothic"/>
                <a:ea typeface="Century Gothic"/>
                <a:cs typeface="Century Gothic"/>
                <a:sym typeface="Century Gothic"/>
              </a:rPr>
              <a:t>.</a:t>
            </a:r>
            <a:endParaRPr b="0" i="0" sz="2300" u="none" cap="none" strike="noStrike">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556598617b_0_26"/>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Example</a:t>
            </a:r>
            <a:endParaRPr b="0" i="0" sz="1400" u="none" cap="none" strike="noStrike">
              <a:solidFill>
                <a:srgbClr val="000000"/>
              </a:solidFill>
              <a:latin typeface="Arial"/>
              <a:ea typeface="Arial"/>
              <a:cs typeface="Arial"/>
              <a:sym typeface="Arial"/>
            </a:endParaRPr>
          </a:p>
        </p:txBody>
      </p:sp>
      <p:sp>
        <p:nvSpPr>
          <p:cNvPr id="219" name="Google Shape;219;g2556598617b_0_26"/>
          <p:cNvSpPr txBox="1"/>
          <p:nvPr/>
        </p:nvSpPr>
        <p:spPr>
          <a:xfrm>
            <a:off x="-7883" y="707263"/>
            <a:ext cx="12192000" cy="14160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5000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per Unit = 1000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What’s the total gas = 5000 * 1000 wei = 5,000,000 gas</a:t>
            </a:r>
            <a:endParaRPr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par>
                                <p:cTn fill="hold" nodeType="with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WHAT ARE ETHER (ETH) AND WEI?</a:t>
            </a:r>
            <a:endParaRPr b="0" i="0" sz="1400" u="none" cap="none" strike="noStrike">
              <a:solidFill>
                <a:srgbClr val="000000"/>
              </a:solidFill>
              <a:latin typeface="Arial"/>
              <a:ea typeface="Arial"/>
              <a:cs typeface="Arial"/>
              <a:sym typeface="Arial"/>
            </a:endParaRPr>
          </a:p>
        </p:txBody>
      </p:sp>
      <p:sp>
        <p:nvSpPr>
          <p:cNvPr id="98" name="Google Shape;98;p2"/>
          <p:cNvSpPr txBox="1"/>
          <p:nvPr/>
        </p:nvSpPr>
        <p:spPr>
          <a:xfrm>
            <a:off x="-7883" y="707263"/>
            <a:ext cx="12192000" cy="3925200"/>
          </a:xfrm>
          <a:prstGeom prst="rect">
            <a:avLst/>
          </a:prstGeom>
          <a:noFill/>
          <a:ln>
            <a:noFill/>
          </a:ln>
        </p:spPr>
        <p:txBody>
          <a:bodyPr anchorCtr="0" anchor="t" bIns="0" lIns="0" spcFirstLastPara="1" rIns="0" wrap="square" tIns="0">
            <a:spAutoFit/>
          </a:bodyPr>
          <a:lstStyle/>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Ether (ETH): </a:t>
            </a:r>
            <a:r>
              <a:rPr b="0" i="0" lang="en-US" sz="3000" u="none" cap="none" strike="noStrike">
                <a:solidFill>
                  <a:schemeClr val="dk1"/>
                </a:solidFill>
                <a:latin typeface="Century Gothic"/>
                <a:ea typeface="Century Gothic"/>
                <a:cs typeface="Century Gothic"/>
                <a:sym typeface="Century Gothic"/>
              </a:rPr>
              <a:t>Ether is the </a:t>
            </a:r>
            <a:r>
              <a:rPr b="1" i="0" lang="en-US" sz="3000" u="none" cap="none" strike="noStrike">
                <a:solidFill>
                  <a:schemeClr val="dk1"/>
                </a:solidFill>
                <a:latin typeface="Century Gothic"/>
                <a:ea typeface="Century Gothic"/>
                <a:cs typeface="Century Gothic"/>
                <a:sym typeface="Century Gothic"/>
              </a:rPr>
              <a:t>native</a:t>
            </a:r>
            <a:r>
              <a:rPr b="0" i="0" lang="en-US" sz="3000" u="none" cap="none" strike="noStrike">
                <a:solidFill>
                  <a:schemeClr val="dk1"/>
                </a:solidFill>
                <a:latin typeface="Century Gothic"/>
                <a:ea typeface="Century Gothic"/>
                <a:cs typeface="Century Gothic"/>
                <a:sym typeface="Century Gothic"/>
              </a:rPr>
              <a:t> cryptocurrency of the Ethereum blockchain. It serves as a medium of exchange for </a:t>
            </a:r>
            <a:r>
              <a:rPr b="1" i="0" lang="en-US" sz="3000" u="none" cap="none" strike="noStrike">
                <a:solidFill>
                  <a:schemeClr val="dk1"/>
                </a:solidFill>
                <a:latin typeface="Century Gothic"/>
                <a:ea typeface="Century Gothic"/>
                <a:cs typeface="Century Gothic"/>
                <a:sym typeface="Century Gothic"/>
              </a:rPr>
              <a:t>transactions</a:t>
            </a:r>
            <a:r>
              <a:rPr b="0" i="0" lang="en-US" sz="3000" u="none" cap="none" strike="noStrike">
                <a:solidFill>
                  <a:schemeClr val="dk1"/>
                </a:solidFill>
                <a:latin typeface="Century Gothic"/>
                <a:ea typeface="Century Gothic"/>
                <a:cs typeface="Century Gothic"/>
                <a:sym typeface="Century Gothic"/>
              </a:rPr>
              <a:t>, </a:t>
            </a:r>
            <a:r>
              <a:rPr b="1" lang="en-US" sz="3000">
                <a:solidFill>
                  <a:schemeClr val="dk1"/>
                </a:solidFill>
                <a:latin typeface="Century Gothic"/>
                <a:ea typeface="Century Gothic"/>
                <a:cs typeface="Century Gothic"/>
                <a:sym typeface="Century Gothic"/>
              </a:rPr>
              <a:t>gas fee</a:t>
            </a:r>
            <a:r>
              <a:rPr b="0" i="0" lang="en-US" sz="3000" u="none" cap="none" strike="noStrike">
                <a:solidFill>
                  <a:schemeClr val="dk1"/>
                </a:solidFill>
                <a:latin typeface="Century Gothic"/>
                <a:ea typeface="Century Gothic"/>
                <a:cs typeface="Century Gothic"/>
                <a:sym typeface="Century Gothic"/>
              </a:rPr>
              <a:t>, and </a:t>
            </a:r>
            <a:r>
              <a:rPr b="1" i="0" lang="en-US" sz="3000" u="none" cap="none" strike="noStrike">
                <a:solidFill>
                  <a:schemeClr val="dk1"/>
                </a:solidFill>
                <a:latin typeface="Century Gothic"/>
                <a:ea typeface="Century Gothic"/>
                <a:cs typeface="Century Gothic"/>
                <a:sym typeface="Century Gothic"/>
              </a:rPr>
              <a:t>rewards for miners</a:t>
            </a:r>
            <a:r>
              <a:rPr b="0" i="0" lang="en-US" sz="3000" u="none" cap="none" strike="noStrike">
                <a:solidFill>
                  <a:schemeClr val="dk1"/>
                </a:solidFill>
                <a:latin typeface="Century Gothic"/>
                <a:ea typeface="Century Gothic"/>
                <a:cs typeface="Century Gothic"/>
                <a:sym typeface="Century Gothic"/>
              </a:rPr>
              <a:t>.</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1" i="0" lang="en-US" sz="3000" u="none" cap="none" strike="noStrike">
                <a:solidFill>
                  <a:schemeClr val="dk1"/>
                </a:solidFill>
                <a:latin typeface="Century Gothic"/>
                <a:ea typeface="Century Gothic"/>
                <a:cs typeface="Century Gothic"/>
                <a:sym typeface="Century Gothic"/>
              </a:rPr>
              <a:t>Wei: </a:t>
            </a:r>
            <a:r>
              <a:rPr b="0" i="0" lang="en-US" sz="3000" u="none" cap="none" strike="noStrike">
                <a:solidFill>
                  <a:schemeClr val="dk1"/>
                </a:solidFill>
                <a:latin typeface="Century Gothic"/>
                <a:ea typeface="Century Gothic"/>
                <a:cs typeface="Century Gothic"/>
                <a:sym typeface="Century Gothic"/>
              </a:rPr>
              <a:t>Wei is the smallest unit of Ether, representing the base denomination. All other denominations of Ether are derived from Wei. </a:t>
            </a:r>
            <a:r>
              <a:rPr b="1" i="0" lang="en-US" sz="3000" u="none" cap="none" strike="noStrike">
                <a:solidFill>
                  <a:schemeClr val="dk1"/>
                </a:solidFill>
                <a:latin typeface="Century Gothic"/>
                <a:ea typeface="Century Gothic"/>
                <a:cs typeface="Century Gothic"/>
                <a:sym typeface="Century Gothic"/>
              </a:rPr>
              <a:t>1 </a:t>
            </a:r>
            <a:r>
              <a:rPr b="1" lang="en-US" sz="3000">
                <a:solidFill>
                  <a:schemeClr val="dk1"/>
                </a:solidFill>
                <a:latin typeface="Century Gothic"/>
                <a:ea typeface="Century Gothic"/>
                <a:cs typeface="Century Gothic"/>
                <a:sym typeface="Century Gothic"/>
              </a:rPr>
              <a:t>E</a:t>
            </a:r>
            <a:r>
              <a:rPr b="1" i="0" lang="en-US" sz="3000" u="none" cap="none" strike="noStrike">
                <a:solidFill>
                  <a:schemeClr val="dk1"/>
                </a:solidFill>
                <a:latin typeface="Century Gothic"/>
                <a:ea typeface="Century Gothic"/>
                <a:cs typeface="Century Gothic"/>
                <a:sym typeface="Century Gothic"/>
              </a:rPr>
              <a:t>ther = 10^18 Wei</a:t>
            </a:r>
            <a:endParaRPr b="1" i="0" sz="1400" u="none" cap="none" strike="noStrike">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2556598617b_0_38"/>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Gas</a:t>
            </a:r>
            <a:r>
              <a:rPr b="1" i="0" lang="en-US" sz="4000" u="none" cap="none" strike="noStrike">
                <a:solidFill>
                  <a:schemeClr val="dk1"/>
                </a:solidFill>
                <a:latin typeface="Arial Rounded"/>
                <a:ea typeface="Arial Rounded"/>
                <a:cs typeface="Arial Rounded"/>
                <a:sym typeface="Arial Rounded"/>
              </a:rPr>
              <a:t> </a:t>
            </a:r>
            <a:r>
              <a:rPr b="1" lang="en-US" sz="4000">
                <a:solidFill>
                  <a:schemeClr val="dk1"/>
                </a:solidFill>
                <a:latin typeface="Arial Rounded"/>
                <a:ea typeface="Arial Rounded"/>
                <a:cs typeface="Arial Rounded"/>
                <a:sym typeface="Arial Rounded"/>
              </a:rPr>
              <a:t>Quiz</a:t>
            </a:r>
            <a:endParaRPr b="0" i="0" sz="1400" u="none" cap="none" strike="noStrike">
              <a:solidFill>
                <a:srgbClr val="000000"/>
              </a:solidFill>
              <a:latin typeface="Arial"/>
              <a:ea typeface="Arial"/>
              <a:cs typeface="Arial"/>
              <a:sym typeface="Arial"/>
            </a:endParaRPr>
          </a:p>
        </p:txBody>
      </p:sp>
      <p:sp>
        <p:nvSpPr>
          <p:cNvPr id="226" name="Google Shape;226;g2556598617b_0_38"/>
          <p:cNvSpPr txBox="1"/>
          <p:nvPr/>
        </p:nvSpPr>
        <p:spPr>
          <a:xfrm>
            <a:off x="-7883" y="707263"/>
            <a:ext cx="12192000" cy="194700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Clr>
                <a:srgbClr val="000000"/>
              </a:buClr>
              <a:buSzPts val="2300"/>
              <a:buFont typeface="Arial"/>
              <a:buNone/>
            </a:pPr>
            <a:r>
              <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b="0" i="0" lang="en-US" sz="2300" u="none" cap="none" strike="noStrike">
                <a:solidFill>
                  <a:schemeClr val="dk1"/>
                </a:solidFill>
                <a:latin typeface="Century Gothic"/>
                <a:ea typeface="Century Gothic"/>
                <a:cs typeface="Century Gothic"/>
                <a:sym typeface="Century Gothic"/>
              </a:rPr>
              <a:t>Calculate Gas</a:t>
            </a:r>
            <a:r>
              <a:rPr lang="en-US" sz="2300">
                <a:solidFill>
                  <a:schemeClr val="dk1"/>
                </a:solidFill>
                <a:latin typeface="Century Gothic"/>
                <a:ea typeface="Century Gothic"/>
                <a:cs typeface="Century Gothic"/>
                <a:sym typeface="Century Gothic"/>
              </a:rPr>
              <a:t>, where;</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used = 100 units</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9900 Wei</a:t>
            </a:r>
            <a:endParaRPr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2556598617b_0_45"/>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Gas</a:t>
            </a:r>
            <a:r>
              <a:rPr b="1" i="0" lang="en-US" sz="4000" u="none" cap="none" strike="noStrike">
                <a:solidFill>
                  <a:schemeClr val="dk1"/>
                </a:solidFill>
                <a:latin typeface="Arial Rounded"/>
                <a:ea typeface="Arial Rounded"/>
                <a:cs typeface="Arial Rounded"/>
                <a:sym typeface="Arial Rounded"/>
              </a:rPr>
              <a:t> </a:t>
            </a:r>
            <a:r>
              <a:rPr b="1" lang="en-US" sz="4000">
                <a:solidFill>
                  <a:schemeClr val="dk1"/>
                </a:solidFill>
                <a:latin typeface="Arial Rounded"/>
                <a:ea typeface="Arial Rounded"/>
                <a:cs typeface="Arial Rounded"/>
                <a:sym typeface="Arial Rounded"/>
              </a:rPr>
              <a:t>Quiz Answer</a:t>
            </a:r>
            <a:endParaRPr b="0" i="0" sz="1400" u="none" cap="none" strike="noStrike">
              <a:solidFill>
                <a:srgbClr val="000000"/>
              </a:solidFill>
              <a:latin typeface="Arial"/>
              <a:ea typeface="Arial"/>
              <a:cs typeface="Arial"/>
              <a:sym typeface="Arial"/>
            </a:endParaRPr>
          </a:p>
        </p:txBody>
      </p:sp>
      <p:sp>
        <p:nvSpPr>
          <p:cNvPr id="233" name="Google Shape;233;g2556598617b_0_45"/>
          <p:cNvSpPr txBox="1"/>
          <p:nvPr/>
        </p:nvSpPr>
        <p:spPr>
          <a:xfrm>
            <a:off x="-7883" y="707263"/>
            <a:ext cx="12192000" cy="247830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Clr>
                <a:srgbClr val="000000"/>
              </a:buClr>
              <a:buSzPts val="2300"/>
              <a:buFont typeface="Arial"/>
              <a:buNone/>
            </a:pPr>
            <a:r>
              <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b="0" i="0" lang="en-US" sz="2300" u="none" cap="none" strike="noStrike">
                <a:solidFill>
                  <a:schemeClr val="dk1"/>
                </a:solidFill>
                <a:latin typeface="Century Gothic"/>
                <a:ea typeface="Century Gothic"/>
                <a:cs typeface="Century Gothic"/>
                <a:sym typeface="Century Gothic"/>
              </a:rPr>
              <a:t>Calculate Gas</a:t>
            </a:r>
            <a:r>
              <a:rPr lang="en-US" sz="2300">
                <a:solidFill>
                  <a:schemeClr val="dk1"/>
                </a:solidFill>
                <a:latin typeface="Century Gothic"/>
                <a:ea typeface="Century Gothic"/>
                <a:cs typeface="Century Gothic"/>
                <a:sym typeface="Century Gothic"/>
              </a:rPr>
              <a:t>, where;</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used = 100 units</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9900 Wei</a:t>
            </a:r>
            <a:endParaRPr sz="2300">
              <a:solidFill>
                <a:schemeClr val="dk1"/>
              </a:solidFill>
              <a:latin typeface="Century Gothic"/>
              <a:ea typeface="Century Gothic"/>
              <a:cs typeface="Century Gothic"/>
              <a:sym typeface="Century Gothic"/>
            </a:endParaRPr>
          </a:p>
          <a:p>
            <a:pPr indent="-374650"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 100 * 9900 = 990,000 Wei</a:t>
            </a:r>
            <a:endParaRPr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2556598617b_0_51"/>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Limit Example</a:t>
            </a:r>
            <a:endParaRPr b="0" i="0" sz="1400" u="none" cap="none" strike="noStrike">
              <a:solidFill>
                <a:srgbClr val="000000"/>
              </a:solidFill>
              <a:latin typeface="Arial"/>
              <a:ea typeface="Arial"/>
              <a:cs typeface="Arial"/>
              <a:sym typeface="Arial"/>
            </a:endParaRPr>
          </a:p>
        </p:txBody>
      </p:sp>
      <p:sp>
        <p:nvSpPr>
          <p:cNvPr id="240" name="Google Shape;240;g2556598617b_0_51"/>
          <p:cNvSpPr txBox="1"/>
          <p:nvPr/>
        </p:nvSpPr>
        <p:spPr>
          <a:xfrm>
            <a:off x="-7883" y="707263"/>
            <a:ext cx="12192000" cy="24783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5000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1000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 5000 * 1000 wei = 5,000,000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Limit = 6,000,000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Returned Gas = 6,000,000 Wei - 5,000,000 Wei = 1,000,000 Wei</a:t>
            </a:r>
            <a:endParaRPr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2556598617b_0_57"/>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Limit </a:t>
            </a:r>
            <a:r>
              <a:rPr b="1" lang="en-US" sz="4000">
                <a:solidFill>
                  <a:schemeClr val="dk1"/>
                </a:solidFill>
                <a:latin typeface="Arial Rounded"/>
                <a:ea typeface="Arial Rounded"/>
                <a:cs typeface="Arial Rounded"/>
                <a:sym typeface="Arial Rounded"/>
              </a:rPr>
              <a:t>Quiz</a:t>
            </a:r>
            <a:endParaRPr b="0" i="0" sz="1400" u="none" cap="none" strike="noStrike">
              <a:solidFill>
                <a:srgbClr val="000000"/>
              </a:solidFill>
              <a:latin typeface="Arial"/>
              <a:ea typeface="Arial"/>
              <a:cs typeface="Arial"/>
              <a:sym typeface="Arial"/>
            </a:endParaRPr>
          </a:p>
        </p:txBody>
      </p:sp>
      <p:sp>
        <p:nvSpPr>
          <p:cNvPr id="247" name="Google Shape;247;g2556598617b_0_57"/>
          <p:cNvSpPr txBox="1"/>
          <p:nvPr/>
        </p:nvSpPr>
        <p:spPr>
          <a:xfrm>
            <a:off x="-7883" y="707263"/>
            <a:ext cx="12192000" cy="19470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4000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100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Limit = 9,000,000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b="1" lang="en-US" sz="2300">
                <a:solidFill>
                  <a:schemeClr val="dk1"/>
                </a:solidFill>
                <a:latin typeface="Century Gothic"/>
                <a:ea typeface="Century Gothic"/>
                <a:cs typeface="Century Gothic"/>
                <a:sym typeface="Century Gothic"/>
              </a:rPr>
              <a:t>Returned Gas = ?</a:t>
            </a:r>
            <a:endParaRPr b="1"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2556598617b_0_63"/>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Gas Limit </a:t>
            </a:r>
            <a:r>
              <a:rPr b="1" lang="en-US" sz="4000">
                <a:solidFill>
                  <a:schemeClr val="dk1"/>
                </a:solidFill>
                <a:latin typeface="Arial Rounded"/>
                <a:ea typeface="Arial Rounded"/>
                <a:cs typeface="Arial Rounded"/>
                <a:sym typeface="Arial Rounded"/>
              </a:rPr>
              <a:t>Quiz</a:t>
            </a:r>
            <a:endParaRPr b="0" i="0" sz="1400" u="none" cap="none" strike="noStrike">
              <a:solidFill>
                <a:srgbClr val="000000"/>
              </a:solidFill>
              <a:latin typeface="Arial"/>
              <a:ea typeface="Arial"/>
              <a:cs typeface="Arial"/>
              <a:sym typeface="Arial"/>
            </a:endParaRPr>
          </a:p>
        </p:txBody>
      </p:sp>
      <p:sp>
        <p:nvSpPr>
          <p:cNvPr id="254" name="Google Shape;254;g2556598617b_0_63"/>
          <p:cNvSpPr txBox="1"/>
          <p:nvPr/>
        </p:nvSpPr>
        <p:spPr>
          <a:xfrm>
            <a:off x="-7883" y="707263"/>
            <a:ext cx="12192000" cy="19470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4000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100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Limit = 9,000,000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b="1" lang="en-US" sz="2300">
                <a:solidFill>
                  <a:schemeClr val="dk1"/>
                </a:solidFill>
                <a:latin typeface="Century Gothic"/>
                <a:ea typeface="Century Gothic"/>
                <a:cs typeface="Century Gothic"/>
                <a:sym typeface="Century Gothic"/>
              </a:rPr>
              <a:t>Returned Gas = 9,000,000 Wei - 4,000,000 Wei = 5,000,000 Wei.</a:t>
            </a:r>
            <a:endParaRPr b="1"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556598617b_0_69"/>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Quiz</a:t>
            </a:r>
            <a:endParaRPr b="0" i="0" sz="1400" u="none" cap="none" strike="noStrike">
              <a:solidFill>
                <a:srgbClr val="000000"/>
              </a:solidFill>
              <a:latin typeface="Arial"/>
              <a:ea typeface="Arial"/>
              <a:cs typeface="Arial"/>
              <a:sym typeface="Arial"/>
            </a:endParaRPr>
          </a:p>
        </p:txBody>
      </p:sp>
      <p:sp>
        <p:nvSpPr>
          <p:cNvPr id="261" name="Google Shape;261;g2556598617b_0_69"/>
          <p:cNvSpPr txBox="1"/>
          <p:nvPr/>
        </p:nvSpPr>
        <p:spPr>
          <a:xfrm>
            <a:off x="-7883" y="707263"/>
            <a:ext cx="12192000" cy="19470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4000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1000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b="1" lang="en-US" sz="2300">
                <a:solidFill>
                  <a:schemeClr val="dk1"/>
                </a:solidFill>
                <a:latin typeface="Century Gothic"/>
                <a:ea typeface="Century Gothic"/>
                <a:cs typeface="Century Gothic"/>
                <a:sym typeface="Century Gothic"/>
              </a:rPr>
              <a:t>What should be minimum Gas limit ?</a:t>
            </a:r>
            <a:endParaRPr b="1"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b="1" lang="en-US" sz="2300">
                <a:solidFill>
                  <a:schemeClr val="dk1"/>
                </a:solidFill>
                <a:latin typeface="Century Gothic"/>
                <a:ea typeface="Century Gothic"/>
                <a:cs typeface="Century Gothic"/>
                <a:sym typeface="Century Gothic"/>
              </a:rPr>
              <a:t>What will happen is the gas limit is </a:t>
            </a:r>
            <a:r>
              <a:rPr lang="en-US" sz="2300">
                <a:solidFill>
                  <a:schemeClr val="dk1"/>
                </a:solidFill>
                <a:latin typeface="Century Gothic"/>
                <a:ea typeface="Century Gothic"/>
                <a:cs typeface="Century Gothic"/>
                <a:sym typeface="Century Gothic"/>
              </a:rPr>
              <a:t> </a:t>
            </a:r>
            <a:r>
              <a:rPr b="1" lang="en-US" sz="2300">
                <a:solidFill>
                  <a:schemeClr val="dk1"/>
                </a:solidFill>
                <a:latin typeface="Century Gothic"/>
                <a:ea typeface="Century Gothic"/>
                <a:cs typeface="Century Gothic"/>
                <a:sym typeface="Century Gothic"/>
              </a:rPr>
              <a:t>3,500,000 ?</a:t>
            </a:r>
            <a:endParaRPr b="1"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556598617b_0_75"/>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Quiz</a:t>
            </a:r>
            <a:endParaRPr b="0" i="0" sz="1400" u="none" cap="none" strike="noStrike">
              <a:solidFill>
                <a:srgbClr val="000000"/>
              </a:solidFill>
              <a:latin typeface="Arial"/>
              <a:ea typeface="Arial"/>
              <a:cs typeface="Arial"/>
              <a:sym typeface="Arial"/>
            </a:endParaRPr>
          </a:p>
        </p:txBody>
      </p:sp>
      <p:sp>
        <p:nvSpPr>
          <p:cNvPr id="268" name="Google Shape;268;g2556598617b_0_75"/>
          <p:cNvSpPr txBox="1"/>
          <p:nvPr/>
        </p:nvSpPr>
        <p:spPr>
          <a:xfrm>
            <a:off x="-7883" y="707263"/>
            <a:ext cx="12192000" cy="1947000"/>
          </a:xfrm>
          <a:prstGeom prst="rect">
            <a:avLst/>
          </a:prstGeom>
          <a:noFill/>
          <a:ln>
            <a:noFill/>
          </a:ln>
        </p:spPr>
        <p:txBody>
          <a:bodyPr anchorCtr="0" anchor="t" bIns="0" lIns="0" spcFirstLastPara="1" rIns="0" wrap="square" tIns="0">
            <a:spAutoFit/>
          </a:bodyPr>
          <a:lstStyle/>
          <a:p>
            <a:pPr indent="-412750" lvl="0" marL="457200" marR="0" rtl="0" algn="just">
              <a:lnSpc>
                <a:spcPct val="150000"/>
              </a:lnSpc>
              <a:spcBef>
                <a:spcPts val="0"/>
              </a:spcBef>
              <a:spcAft>
                <a:spcPts val="0"/>
              </a:spcAft>
              <a:buClr>
                <a:schemeClr val="dk1"/>
              </a:buClr>
              <a:buSzPts val="1550"/>
              <a:buFont typeface="Century Gothic"/>
              <a:buChar char="•"/>
            </a:pPr>
            <a:r>
              <a:rPr lang="en-US" sz="2300">
                <a:solidFill>
                  <a:schemeClr val="dk1"/>
                </a:solidFill>
                <a:latin typeface="Century Gothic"/>
                <a:ea typeface="Century Gothic"/>
                <a:cs typeface="Century Gothic"/>
                <a:sym typeface="Century Gothic"/>
              </a:rPr>
              <a:t>Gas used = 4000</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Gas Price = 1000 wei</a:t>
            </a:r>
            <a:endParaRPr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What should be minimum Gas limit ? </a:t>
            </a:r>
            <a:r>
              <a:rPr b="1" lang="en-US" sz="2300">
                <a:solidFill>
                  <a:schemeClr val="dk1"/>
                </a:solidFill>
                <a:latin typeface="Century Gothic"/>
                <a:ea typeface="Century Gothic"/>
                <a:cs typeface="Century Gothic"/>
                <a:sym typeface="Century Gothic"/>
              </a:rPr>
              <a:t> 4000 * 1000 =  4,000,000 Wei.</a:t>
            </a:r>
            <a:endParaRPr b="1" sz="2300">
              <a:solidFill>
                <a:schemeClr val="dk1"/>
              </a:solidFill>
              <a:latin typeface="Century Gothic"/>
              <a:ea typeface="Century Gothic"/>
              <a:cs typeface="Century Gothic"/>
              <a:sym typeface="Century Gothic"/>
            </a:endParaRPr>
          </a:p>
          <a:p>
            <a:pPr indent="-460375" lvl="0" marL="457200" marR="0" rtl="0" algn="just">
              <a:lnSpc>
                <a:spcPct val="150000"/>
              </a:lnSpc>
              <a:spcBef>
                <a:spcPts val="0"/>
              </a:spcBef>
              <a:spcAft>
                <a:spcPts val="0"/>
              </a:spcAft>
              <a:buClr>
                <a:schemeClr val="dk1"/>
              </a:buClr>
              <a:buSzPts val="2300"/>
              <a:buFont typeface="Century Gothic"/>
              <a:buChar char="•"/>
            </a:pPr>
            <a:r>
              <a:rPr lang="en-US" sz="2300">
                <a:solidFill>
                  <a:schemeClr val="dk1"/>
                </a:solidFill>
                <a:latin typeface="Century Gothic"/>
                <a:ea typeface="Century Gothic"/>
                <a:cs typeface="Century Gothic"/>
                <a:sym typeface="Century Gothic"/>
              </a:rPr>
              <a:t>What will happen is the gas limit is  3,500,000 ?</a:t>
            </a:r>
            <a:r>
              <a:rPr b="1" lang="en-US" sz="2300">
                <a:solidFill>
                  <a:schemeClr val="dk1"/>
                </a:solidFill>
                <a:latin typeface="Century Gothic"/>
                <a:ea typeface="Century Gothic"/>
                <a:cs typeface="Century Gothic"/>
                <a:sym typeface="Century Gothic"/>
              </a:rPr>
              <a:t> </a:t>
            </a:r>
            <a:r>
              <a:rPr b="1" lang="en-US" sz="2300">
                <a:solidFill>
                  <a:schemeClr val="dk1"/>
                </a:solidFill>
                <a:latin typeface="Century Gothic"/>
                <a:ea typeface="Century Gothic"/>
                <a:cs typeface="Century Gothic"/>
                <a:sym typeface="Century Gothic"/>
              </a:rPr>
              <a:t>Transaction</a:t>
            </a:r>
            <a:r>
              <a:rPr b="1" lang="en-US" sz="2300">
                <a:solidFill>
                  <a:schemeClr val="dk1"/>
                </a:solidFill>
                <a:latin typeface="Century Gothic"/>
                <a:ea typeface="Century Gothic"/>
                <a:cs typeface="Century Gothic"/>
                <a:sym typeface="Century Gothic"/>
              </a:rPr>
              <a:t> will fail.</a:t>
            </a:r>
            <a:endParaRPr b="1" sz="23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2575f307672_0_0"/>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ctr">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WH</a:t>
            </a:r>
            <a:r>
              <a:rPr b="1" lang="en-US" sz="4000">
                <a:solidFill>
                  <a:schemeClr val="dk1"/>
                </a:solidFill>
                <a:latin typeface="Arial Rounded"/>
                <a:ea typeface="Arial Rounded"/>
                <a:cs typeface="Arial Rounded"/>
                <a:sym typeface="Arial Rounded"/>
              </a:rPr>
              <a:t>Y</a:t>
            </a:r>
            <a:r>
              <a:rPr b="1" i="0" lang="en-US" sz="4000" u="none" cap="none" strike="noStrike">
                <a:solidFill>
                  <a:schemeClr val="dk1"/>
                </a:solidFill>
                <a:latin typeface="Arial Rounded"/>
                <a:ea typeface="Arial Rounded"/>
                <a:cs typeface="Arial Rounded"/>
                <a:sym typeface="Arial Rounded"/>
              </a:rPr>
              <a:t> </a:t>
            </a:r>
            <a:r>
              <a:rPr b="1" lang="en-US" sz="4000">
                <a:solidFill>
                  <a:schemeClr val="dk1"/>
                </a:solidFill>
                <a:latin typeface="Arial Rounded"/>
                <a:ea typeface="Arial Rounded"/>
                <a:cs typeface="Arial Rounded"/>
                <a:sym typeface="Arial Rounded"/>
              </a:rPr>
              <a:t>USE WEI</a:t>
            </a:r>
            <a:r>
              <a:rPr b="1" i="0" lang="en-US" sz="4000" u="none" cap="none" strike="noStrike">
                <a:solidFill>
                  <a:schemeClr val="dk1"/>
                </a:solidFill>
                <a:latin typeface="Arial Rounded"/>
                <a:ea typeface="Arial Rounded"/>
                <a:cs typeface="Arial Rounded"/>
                <a:sym typeface="Arial Rounded"/>
              </a:rPr>
              <a:t>?</a:t>
            </a:r>
            <a:endParaRPr b="0" i="0" sz="1400" u="none" cap="none" strike="noStrike">
              <a:solidFill>
                <a:srgbClr val="000000"/>
              </a:solidFill>
              <a:latin typeface="Arial"/>
              <a:ea typeface="Arial"/>
              <a:cs typeface="Arial"/>
              <a:sym typeface="Arial"/>
            </a:endParaRPr>
          </a:p>
        </p:txBody>
      </p:sp>
      <p:sp>
        <p:nvSpPr>
          <p:cNvPr id="105" name="Google Shape;105;g2575f307672_0_0"/>
          <p:cNvSpPr txBox="1"/>
          <p:nvPr/>
        </p:nvSpPr>
        <p:spPr>
          <a:xfrm>
            <a:off x="267500" y="707275"/>
            <a:ext cx="11405700" cy="5349000"/>
          </a:xfrm>
          <a:prstGeom prst="rect">
            <a:avLst/>
          </a:prstGeom>
          <a:noFill/>
          <a:ln>
            <a:noFill/>
          </a:ln>
        </p:spPr>
        <p:txBody>
          <a:bodyPr anchorCtr="0" anchor="t" bIns="0" lIns="0" spcFirstLastPara="1" rIns="0" wrap="square" tIns="0">
            <a:spAutoFit/>
          </a:bodyPr>
          <a:lstStyle/>
          <a:p>
            <a:pPr indent="-361950" lvl="0" marL="457200" marR="0" rtl="0" algn="just">
              <a:lnSpc>
                <a:spcPct val="150000"/>
              </a:lnSpc>
              <a:spcBef>
                <a:spcPts val="0"/>
              </a:spcBef>
              <a:spcAft>
                <a:spcPts val="0"/>
              </a:spcAft>
              <a:buClr>
                <a:schemeClr val="dk1"/>
              </a:buClr>
              <a:buSzPts val="2100"/>
              <a:buFont typeface="Century Gothic"/>
              <a:buChar char="●"/>
            </a:pPr>
            <a:r>
              <a:rPr b="1" lang="en-US" sz="2100">
                <a:solidFill>
                  <a:schemeClr val="dk1"/>
                </a:solidFill>
                <a:latin typeface="Century Gothic"/>
                <a:ea typeface="Century Gothic"/>
                <a:cs typeface="Century Gothic"/>
                <a:sym typeface="Century Gothic"/>
              </a:rPr>
              <a:t>Precision</a:t>
            </a:r>
            <a:r>
              <a:rPr lang="en-US" sz="2100">
                <a:solidFill>
                  <a:schemeClr val="dk1"/>
                </a:solidFill>
                <a:latin typeface="Century Gothic"/>
                <a:ea typeface="Century Gothic"/>
                <a:cs typeface="Century Gothic"/>
                <a:sym typeface="Century Gothic"/>
              </a:rPr>
              <a:t>: Floating point numbers can suffer from precision issues. When working with money or assets, precision is crucial. Even tiny errors can add up to significant amounts when dealing with large quantities or high-value assets</a:t>
            </a:r>
            <a:endParaRPr sz="2100">
              <a:solidFill>
                <a:schemeClr val="dk1"/>
              </a:solidFill>
              <a:latin typeface="Century Gothic"/>
              <a:ea typeface="Century Gothic"/>
              <a:cs typeface="Century Gothic"/>
              <a:sym typeface="Century Gothic"/>
            </a:endParaRPr>
          </a:p>
          <a:p>
            <a:pPr indent="-361950" lvl="1" marL="914400" marR="0" rtl="0" algn="just">
              <a:lnSpc>
                <a:spcPct val="150000"/>
              </a:lnSpc>
              <a:spcBef>
                <a:spcPts val="0"/>
              </a:spcBef>
              <a:spcAft>
                <a:spcPts val="0"/>
              </a:spcAft>
              <a:buClr>
                <a:schemeClr val="dk1"/>
              </a:buClr>
              <a:buSzPts val="2100"/>
              <a:buFont typeface="Century Gothic"/>
              <a:buChar char="○"/>
            </a:pPr>
            <a:r>
              <a:rPr lang="en-US" sz="2100">
                <a:solidFill>
                  <a:schemeClr val="dk1"/>
                </a:solidFill>
                <a:latin typeface="Century Gothic"/>
                <a:ea typeface="Century Gothic"/>
                <a:cs typeface="Century Gothic"/>
                <a:sym typeface="Century Gothic"/>
              </a:rPr>
              <a:t>Let's say the contract has to split </a:t>
            </a:r>
            <a:r>
              <a:rPr b="1" lang="en-US" sz="2100">
                <a:solidFill>
                  <a:schemeClr val="dk1"/>
                </a:solidFill>
                <a:latin typeface="Century Gothic"/>
                <a:ea typeface="Century Gothic"/>
                <a:cs typeface="Century Gothic"/>
                <a:sym typeface="Century Gothic"/>
              </a:rPr>
              <a:t>1 Ether</a:t>
            </a:r>
            <a:r>
              <a:rPr lang="en-US" sz="2100">
                <a:solidFill>
                  <a:schemeClr val="dk1"/>
                </a:solidFill>
                <a:latin typeface="Century Gothic"/>
                <a:ea typeface="Century Gothic"/>
                <a:cs typeface="Century Gothic"/>
                <a:sym typeface="Century Gothic"/>
              </a:rPr>
              <a:t> among </a:t>
            </a:r>
            <a:r>
              <a:rPr b="1" lang="en-US" sz="2100">
                <a:solidFill>
                  <a:schemeClr val="dk1"/>
                </a:solidFill>
                <a:latin typeface="Century Gothic"/>
                <a:ea typeface="Century Gothic"/>
                <a:cs typeface="Century Gothic"/>
                <a:sym typeface="Century Gothic"/>
              </a:rPr>
              <a:t>3</a:t>
            </a:r>
            <a:r>
              <a:rPr lang="en-US" sz="2100">
                <a:solidFill>
                  <a:schemeClr val="dk1"/>
                </a:solidFill>
                <a:latin typeface="Century Gothic"/>
                <a:ea typeface="Century Gothic"/>
                <a:cs typeface="Century Gothic"/>
                <a:sym typeface="Century Gothic"/>
              </a:rPr>
              <a:t> people. In exact calculation, each person should get </a:t>
            </a:r>
            <a:r>
              <a:rPr b="1" lang="en-US" sz="2100">
                <a:solidFill>
                  <a:schemeClr val="dk1"/>
                </a:solidFill>
                <a:latin typeface="Century Gothic"/>
                <a:ea typeface="Century Gothic"/>
                <a:cs typeface="Century Gothic"/>
                <a:sym typeface="Century Gothic"/>
              </a:rPr>
              <a:t>0.3333</a:t>
            </a:r>
            <a:r>
              <a:rPr lang="en-US" sz="2100">
                <a:solidFill>
                  <a:schemeClr val="dk1"/>
                </a:solidFill>
                <a:latin typeface="Century Gothic"/>
                <a:ea typeface="Century Gothic"/>
                <a:cs typeface="Century Gothic"/>
                <a:sym typeface="Century Gothic"/>
              </a:rPr>
              <a:t>... Ether.</a:t>
            </a:r>
            <a:endParaRPr sz="2100">
              <a:solidFill>
                <a:schemeClr val="dk1"/>
              </a:solidFill>
              <a:latin typeface="Century Gothic"/>
              <a:ea typeface="Century Gothic"/>
              <a:cs typeface="Century Gothic"/>
              <a:sym typeface="Century Gothic"/>
            </a:endParaRPr>
          </a:p>
          <a:p>
            <a:pPr indent="-361950" lvl="1" marL="914400" marR="0" rtl="0" algn="just">
              <a:lnSpc>
                <a:spcPct val="150000"/>
              </a:lnSpc>
              <a:spcBef>
                <a:spcPts val="0"/>
              </a:spcBef>
              <a:spcAft>
                <a:spcPts val="0"/>
              </a:spcAft>
              <a:buClr>
                <a:schemeClr val="dk1"/>
              </a:buClr>
              <a:buSzPts val="2100"/>
              <a:buFont typeface="Century Gothic"/>
              <a:buChar char="○"/>
            </a:pPr>
            <a:r>
              <a:rPr b="1" lang="en-US" sz="2100">
                <a:solidFill>
                  <a:schemeClr val="dk1"/>
                </a:solidFill>
                <a:latin typeface="Century Gothic"/>
                <a:ea typeface="Century Gothic"/>
                <a:cs typeface="Century Gothic"/>
                <a:sym typeface="Century Gothic"/>
              </a:rPr>
              <a:t>0.3333</a:t>
            </a:r>
            <a:r>
              <a:rPr lang="en-US" sz="2100">
                <a:solidFill>
                  <a:schemeClr val="dk1"/>
                </a:solidFill>
                <a:latin typeface="Century Gothic"/>
                <a:ea typeface="Century Gothic"/>
                <a:cs typeface="Century Gothic"/>
                <a:sym typeface="Century Gothic"/>
              </a:rPr>
              <a:t> Ether, which sums up to </a:t>
            </a:r>
            <a:r>
              <a:rPr b="1" lang="en-US" sz="2100">
                <a:solidFill>
                  <a:schemeClr val="dk1"/>
                </a:solidFill>
                <a:latin typeface="Century Gothic"/>
                <a:ea typeface="Century Gothic"/>
                <a:cs typeface="Century Gothic"/>
                <a:sym typeface="Century Gothic"/>
              </a:rPr>
              <a:t>0.9999 Ether</a:t>
            </a:r>
            <a:r>
              <a:rPr lang="en-US" sz="2100">
                <a:solidFill>
                  <a:schemeClr val="dk1"/>
                </a:solidFill>
                <a:latin typeface="Century Gothic"/>
                <a:ea typeface="Century Gothic"/>
                <a:cs typeface="Century Gothic"/>
                <a:sym typeface="Century Gothic"/>
              </a:rPr>
              <a:t> when multiplied by </a:t>
            </a:r>
            <a:r>
              <a:rPr b="1" lang="en-US" sz="2100">
                <a:solidFill>
                  <a:schemeClr val="dk1"/>
                </a:solidFill>
                <a:latin typeface="Century Gothic"/>
                <a:ea typeface="Century Gothic"/>
                <a:cs typeface="Century Gothic"/>
                <a:sym typeface="Century Gothic"/>
              </a:rPr>
              <a:t>3</a:t>
            </a:r>
            <a:r>
              <a:rPr lang="en-US" sz="2100">
                <a:solidFill>
                  <a:schemeClr val="dk1"/>
                </a:solidFill>
                <a:latin typeface="Century Gothic"/>
                <a:ea typeface="Century Gothic"/>
                <a:cs typeface="Century Gothic"/>
                <a:sym typeface="Century Gothic"/>
              </a:rPr>
              <a:t>, not 1 Ether. This leaves </a:t>
            </a:r>
            <a:r>
              <a:rPr b="1" lang="en-US" sz="2100">
                <a:solidFill>
                  <a:schemeClr val="dk1"/>
                </a:solidFill>
                <a:latin typeface="Century Gothic"/>
                <a:ea typeface="Century Gothic"/>
                <a:cs typeface="Century Gothic"/>
                <a:sym typeface="Century Gothic"/>
              </a:rPr>
              <a:t>0.0001 Ether</a:t>
            </a:r>
            <a:r>
              <a:rPr lang="en-US" sz="2100">
                <a:solidFill>
                  <a:schemeClr val="dk1"/>
                </a:solidFill>
                <a:latin typeface="Century Gothic"/>
                <a:ea typeface="Century Gothic"/>
                <a:cs typeface="Century Gothic"/>
                <a:sym typeface="Century Gothic"/>
              </a:rPr>
              <a:t> unallocated.</a:t>
            </a:r>
            <a:endParaRPr sz="21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None/>
            </a:pPr>
            <a:r>
              <a:t/>
            </a:r>
            <a:endParaRPr sz="25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None/>
            </a:pPr>
            <a:br>
              <a:rPr lang="en-US" sz="2500">
                <a:solidFill>
                  <a:schemeClr val="dk1"/>
                </a:solidFill>
                <a:latin typeface="Century Gothic"/>
                <a:ea typeface="Century Gothic"/>
                <a:cs typeface="Century Gothic"/>
                <a:sym typeface="Century Gothic"/>
              </a:rPr>
            </a:br>
            <a:endParaRPr sz="25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2575f307672_0_23"/>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ctr">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WH</a:t>
            </a:r>
            <a:r>
              <a:rPr b="1" lang="en-US" sz="4000">
                <a:solidFill>
                  <a:schemeClr val="dk1"/>
                </a:solidFill>
                <a:latin typeface="Arial Rounded"/>
                <a:ea typeface="Arial Rounded"/>
                <a:cs typeface="Arial Rounded"/>
                <a:sym typeface="Arial Rounded"/>
              </a:rPr>
              <a:t>Y</a:t>
            </a:r>
            <a:r>
              <a:rPr b="1" i="0" lang="en-US" sz="4000" u="none" cap="none" strike="noStrike">
                <a:solidFill>
                  <a:schemeClr val="dk1"/>
                </a:solidFill>
                <a:latin typeface="Arial Rounded"/>
                <a:ea typeface="Arial Rounded"/>
                <a:cs typeface="Arial Rounded"/>
                <a:sym typeface="Arial Rounded"/>
              </a:rPr>
              <a:t> </a:t>
            </a:r>
            <a:r>
              <a:rPr b="1" lang="en-US" sz="4000">
                <a:solidFill>
                  <a:schemeClr val="dk1"/>
                </a:solidFill>
                <a:latin typeface="Arial Rounded"/>
                <a:ea typeface="Arial Rounded"/>
                <a:cs typeface="Arial Rounded"/>
                <a:sym typeface="Arial Rounded"/>
              </a:rPr>
              <a:t>USE WEI</a:t>
            </a:r>
            <a:r>
              <a:rPr b="1" i="0" lang="en-US" sz="4000" u="none" cap="none" strike="noStrike">
                <a:solidFill>
                  <a:schemeClr val="dk1"/>
                </a:solidFill>
                <a:latin typeface="Arial Rounded"/>
                <a:ea typeface="Arial Rounded"/>
                <a:cs typeface="Arial Rounded"/>
                <a:sym typeface="Arial Rounded"/>
              </a:rPr>
              <a:t>?</a:t>
            </a:r>
            <a:endParaRPr b="0" i="0" sz="1400" u="none" cap="none" strike="noStrike">
              <a:solidFill>
                <a:srgbClr val="000000"/>
              </a:solidFill>
              <a:latin typeface="Arial"/>
              <a:ea typeface="Arial"/>
              <a:cs typeface="Arial"/>
              <a:sym typeface="Arial"/>
            </a:endParaRPr>
          </a:p>
        </p:txBody>
      </p:sp>
      <p:sp>
        <p:nvSpPr>
          <p:cNvPr id="112" name="Google Shape;112;g2575f307672_0_23"/>
          <p:cNvSpPr txBox="1"/>
          <p:nvPr/>
        </p:nvSpPr>
        <p:spPr>
          <a:xfrm>
            <a:off x="267500" y="707275"/>
            <a:ext cx="11405700" cy="5903100"/>
          </a:xfrm>
          <a:prstGeom prst="rect">
            <a:avLst/>
          </a:prstGeom>
          <a:noFill/>
          <a:ln>
            <a:noFill/>
          </a:ln>
        </p:spPr>
        <p:txBody>
          <a:bodyPr anchorCtr="0" anchor="t" bIns="0" lIns="0" spcFirstLastPara="1" rIns="0" wrap="square" tIns="0">
            <a:spAutoFit/>
          </a:bodyPr>
          <a:lstStyle/>
          <a:p>
            <a:pPr indent="-361950" lvl="0" marL="457200" marR="0" rtl="0" algn="just">
              <a:lnSpc>
                <a:spcPct val="150000"/>
              </a:lnSpc>
              <a:spcBef>
                <a:spcPts val="0"/>
              </a:spcBef>
              <a:spcAft>
                <a:spcPts val="0"/>
              </a:spcAft>
              <a:buClr>
                <a:schemeClr val="dk1"/>
              </a:buClr>
              <a:buSzPts val="2100"/>
              <a:buFont typeface="Century Gothic"/>
              <a:buChar char="●"/>
            </a:pPr>
            <a:r>
              <a:rPr b="1" lang="en-US" sz="2100">
                <a:solidFill>
                  <a:schemeClr val="dk1"/>
                </a:solidFill>
                <a:latin typeface="Century Gothic"/>
                <a:ea typeface="Century Gothic"/>
                <a:cs typeface="Century Gothic"/>
                <a:sym typeface="Century Gothic"/>
              </a:rPr>
              <a:t>Determinism</a:t>
            </a:r>
            <a:r>
              <a:rPr lang="en-US" sz="2100">
                <a:solidFill>
                  <a:schemeClr val="dk1"/>
                </a:solidFill>
                <a:latin typeface="Century Gothic"/>
                <a:ea typeface="Century Gothic"/>
                <a:cs typeface="Century Gothic"/>
                <a:sym typeface="Century Gothic"/>
              </a:rPr>
              <a:t>: Floating point operations can sometimes lead to </a:t>
            </a:r>
            <a:r>
              <a:rPr b="1" lang="en-US" sz="2100">
                <a:solidFill>
                  <a:schemeClr val="dk1"/>
                </a:solidFill>
                <a:latin typeface="Century Gothic"/>
                <a:ea typeface="Century Gothic"/>
                <a:cs typeface="Century Gothic"/>
                <a:sym typeface="Century Gothic"/>
              </a:rPr>
              <a:t>non-deterministic</a:t>
            </a:r>
            <a:r>
              <a:rPr lang="en-US" sz="2100">
                <a:solidFill>
                  <a:schemeClr val="dk1"/>
                </a:solidFill>
                <a:latin typeface="Century Gothic"/>
                <a:ea typeface="Century Gothic"/>
                <a:cs typeface="Century Gothic"/>
                <a:sym typeface="Century Gothic"/>
              </a:rPr>
              <a:t> behavior due to precision errors and differing implementations on different machines.</a:t>
            </a:r>
            <a:endParaRPr sz="2100">
              <a:solidFill>
                <a:schemeClr val="dk1"/>
              </a:solidFill>
              <a:latin typeface="Century Gothic"/>
              <a:ea typeface="Century Gothic"/>
              <a:cs typeface="Century Gothic"/>
              <a:sym typeface="Century Gothic"/>
            </a:endParaRPr>
          </a:p>
          <a:p>
            <a:pPr indent="-361950" lvl="1" marL="914400" marR="0" rtl="0" algn="just">
              <a:lnSpc>
                <a:spcPct val="150000"/>
              </a:lnSpc>
              <a:spcBef>
                <a:spcPts val="0"/>
              </a:spcBef>
              <a:spcAft>
                <a:spcPts val="0"/>
              </a:spcAft>
              <a:buClr>
                <a:schemeClr val="dk1"/>
              </a:buClr>
              <a:buSzPts val="2100"/>
              <a:buFont typeface="Century Gothic"/>
              <a:buChar char="○"/>
            </a:pPr>
            <a:r>
              <a:rPr lang="en-US" sz="2100">
                <a:solidFill>
                  <a:schemeClr val="dk1"/>
                </a:solidFill>
                <a:latin typeface="Century Gothic"/>
                <a:ea typeface="Century Gothic"/>
                <a:cs typeface="Century Gothic"/>
                <a:sym typeface="Century Gothic"/>
              </a:rPr>
              <a:t>As a simple example, imagine a smart contract that does the operation </a:t>
            </a:r>
            <a:r>
              <a:rPr b="1" lang="en-US" sz="2100">
                <a:solidFill>
                  <a:schemeClr val="dk1"/>
                </a:solidFill>
                <a:latin typeface="Century Gothic"/>
                <a:ea typeface="Century Gothic"/>
                <a:cs typeface="Century Gothic"/>
                <a:sym typeface="Century Gothic"/>
              </a:rPr>
              <a:t>0.1 Ether + 0.2 Ether</a:t>
            </a:r>
            <a:r>
              <a:rPr lang="en-US" sz="2100">
                <a:solidFill>
                  <a:schemeClr val="dk1"/>
                </a:solidFill>
                <a:latin typeface="Century Gothic"/>
                <a:ea typeface="Century Gothic"/>
                <a:cs typeface="Century Gothic"/>
                <a:sym typeface="Century Gothic"/>
              </a:rPr>
              <a:t>. On one machine, the result might be </a:t>
            </a:r>
            <a:r>
              <a:rPr b="1" lang="en-US" sz="2100">
                <a:solidFill>
                  <a:schemeClr val="dk1"/>
                </a:solidFill>
                <a:latin typeface="Century Gothic"/>
                <a:ea typeface="Century Gothic"/>
                <a:cs typeface="Century Gothic"/>
                <a:sym typeface="Century Gothic"/>
              </a:rPr>
              <a:t>0.3 Ether</a:t>
            </a:r>
            <a:r>
              <a:rPr lang="en-US" sz="2100">
                <a:solidFill>
                  <a:schemeClr val="dk1"/>
                </a:solidFill>
                <a:latin typeface="Century Gothic"/>
                <a:ea typeface="Century Gothic"/>
                <a:cs typeface="Century Gothic"/>
                <a:sym typeface="Century Gothic"/>
              </a:rPr>
              <a:t>. But due to the quirks of floating-point arithmetic and differences between machines, another machine might calculate the result as </a:t>
            </a:r>
            <a:r>
              <a:rPr b="1" lang="en-US" sz="2100">
                <a:solidFill>
                  <a:schemeClr val="dk1"/>
                </a:solidFill>
                <a:latin typeface="Century Gothic"/>
                <a:ea typeface="Century Gothic"/>
                <a:cs typeface="Century Gothic"/>
                <a:sym typeface="Century Gothic"/>
              </a:rPr>
              <a:t>0.30000000000000004 Ether</a:t>
            </a:r>
            <a:r>
              <a:rPr lang="en-US" sz="2100">
                <a:solidFill>
                  <a:schemeClr val="dk1"/>
                </a:solidFill>
                <a:latin typeface="Century Gothic"/>
                <a:ea typeface="Century Gothic"/>
                <a:cs typeface="Century Gothic"/>
                <a:sym typeface="Century Gothic"/>
              </a:rPr>
              <a:t>.</a:t>
            </a:r>
            <a:endParaRPr sz="2100">
              <a:solidFill>
                <a:schemeClr val="dk1"/>
              </a:solidFill>
              <a:latin typeface="Century Gothic"/>
              <a:ea typeface="Century Gothic"/>
              <a:cs typeface="Century Gothic"/>
              <a:sym typeface="Century Gothic"/>
            </a:endParaRPr>
          </a:p>
          <a:p>
            <a:pPr indent="-361950" lvl="0" marL="457200" rtl="0" algn="just">
              <a:lnSpc>
                <a:spcPct val="150000"/>
              </a:lnSpc>
              <a:spcBef>
                <a:spcPts val="0"/>
              </a:spcBef>
              <a:spcAft>
                <a:spcPts val="0"/>
              </a:spcAft>
              <a:buClr>
                <a:schemeClr val="dk1"/>
              </a:buClr>
              <a:buSzPts val="2100"/>
              <a:buFont typeface="Century Gothic"/>
              <a:buChar char="●"/>
            </a:pPr>
            <a:r>
              <a:rPr b="1" lang="en-US" sz="2100">
                <a:solidFill>
                  <a:schemeClr val="dk1"/>
                </a:solidFill>
                <a:latin typeface="Century Gothic"/>
                <a:ea typeface="Century Gothic"/>
                <a:cs typeface="Century Gothic"/>
                <a:sym typeface="Century Gothic"/>
              </a:rPr>
              <a:t>Gas Costs:</a:t>
            </a:r>
            <a:r>
              <a:rPr lang="en-US" sz="2100">
                <a:solidFill>
                  <a:schemeClr val="dk1"/>
                </a:solidFill>
                <a:latin typeface="Century Gothic"/>
                <a:ea typeface="Century Gothic"/>
                <a:cs typeface="Century Gothic"/>
                <a:sym typeface="Century Gothic"/>
              </a:rPr>
              <a:t> More complex operations, like floating point arithmetic, could potentially cost more gas to execute on the EVM, making transactions more expensive.</a:t>
            </a:r>
            <a:endParaRPr sz="21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None/>
            </a:pPr>
            <a:r>
              <a:t/>
            </a:r>
            <a:endParaRPr sz="25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None/>
            </a:pPr>
            <a:br>
              <a:rPr lang="en-US" sz="2500">
                <a:solidFill>
                  <a:schemeClr val="dk1"/>
                </a:solidFill>
                <a:latin typeface="Century Gothic"/>
                <a:ea typeface="Century Gothic"/>
                <a:cs typeface="Century Gothic"/>
                <a:sym typeface="Century Gothic"/>
              </a:rPr>
            </a:br>
            <a:endParaRPr sz="25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6"/>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SYMBOLS AND CONVERSION RATES</a:t>
            </a:r>
            <a:endParaRPr b="0" i="0" sz="1400" u="none" cap="none" strike="noStrike">
              <a:solidFill>
                <a:srgbClr val="000000"/>
              </a:solidFill>
              <a:latin typeface="Arial"/>
              <a:ea typeface="Arial"/>
              <a:cs typeface="Arial"/>
              <a:sym typeface="Arial"/>
            </a:endParaRPr>
          </a:p>
        </p:txBody>
      </p:sp>
      <p:pic>
        <p:nvPicPr>
          <p:cNvPr id="119" name="Google Shape;119;p6"/>
          <p:cNvPicPr preferRelativeResize="0"/>
          <p:nvPr/>
        </p:nvPicPr>
        <p:blipFill rotWithShape="1">
          <a:blip r:embed="rId3">
            <a:alphaModFix/>
          </a:blip>
          <a:srcRect b="0" l="0" r="0" t="0"/>
          <a:stretch/>
        </p:blipFill>
        <p:spPr>
          <a:xfrm>
            <a:off x="446152" y="757187"/>
            <a:ext cx="11299696" cy="612446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556598617b_0_6"/>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QUESTION</a:t>
            </a:r>
            <a:endParaRPr b="0" i="0" sz="1400" u="none" cap="none" strike="noStrike">
              <a:solidFill>
                <a:srgbClr val="000000"/>
              </a:solidFill>
              <a:latin typeface="Arial"/>
              <a:ea typeface="Arial"/>
              <a:cs typeface="Arial"/>
              <a:sym typeface="Arial"/>
            </a:endParaRPr>
          </a:p>
        </p:txBody>
      </p:sp>
      <p:sp>
        <p:nvSpPr>
          <p:cNvPr id="126" name="Google Shape;126;g2556598617b_0_6"/>
          <p:cNvSpPr txBox="1"/>
          <p:nvPr/>
        </p:nvSpPr>
        <p:spPr>
          <a:xfrm>
            <a:off x="-7883" y="707263"/>
            <a:ext cx="12192000" cy="461760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You've just received a transaction of 500,000,000,000,000 Wei. How much Ether is this equivalent to?</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A) 0.0005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B) 0.005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C) 0.05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D) 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rgbClr val="000000"/>
              </a:buClr>
              <a:buSzPts val="3000"/>
              <a:buFont typeface="Arial"/>
              <a:buNone/>
            </a:pPr>
            <a:r>
              <a:t/>
            </a:r>
            <a:endParaRPr sz="30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2556598617b_0_14"/>
          <p:cNvSpPr/>
          <p:nvPr/>
        </p:nvSpPr>
        <p:spPr>
          <a:xfrm>
            <a:off x="1" y="-11875"/>
            <a:ext cx="12192000" cy="719100"/>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lang="en-US" sz="4000">
                <a:solidFill>
                  <a:schemeClr val="dk1"/>
                </a:solidFill>
                <a:latin typeface="Arial Rounded"/>
                <a:ea typeface="Arial Rounded"/>
                <a:cs typeface="Arial Rounded"/>
                <a:sym typeface="Arial Rounded"/>
              </a:rPr>
              <a:t>ANSWER</a:t>
            </a:r>
            <a:endParaRPr b="0" i="0" sz="1400" u="none" cap="none" strike="noStrike">
              <a:solidFill>
                <a:srgbClr val="000000"/>
              </a:solidFill>
              <a:latin typeface="Arial"/>
              <a:ea typeface="Arial"/>
              <a:cs typeface="Arial"/>
              <a:sym typeface="Arial"/>
            </a:endParaRPr>
          </a:p>
        </p:txBody>
      </p:sp>
      <p:sp>
        <p:nvSpPr>
          <p:cNvPr id="133" name="Google Shape;133;g2556598617b_0_14"/>
          <p:cNvSpPr txBox="1"/>
          <p:nvPr/>
        </p:nvSpPr>
        <p:spPr>
          <a:xfrm>
            <a:off x="-7883" y="707263"/>
            <a:ext cx="12192000" cy="4617600"/>
          </a:xfrm>
          <a:prstGeom prst="rect">
            <a:avLst/>
          </a:prstGeom>
          <a:noFill/>
          <a:ln>
            <a:noFill/>
          </a:ln>
        </p:spPr>
        <p:txBody>
          <a:bodyPr anchorCtr="0" anchor="t" bIns="0" lIns="0" spcFirstLastPara="1" rIns="0" wrap="square" tIns="0">
            <a:spAutoFit/>
          </a:bodyPr>
          <a:lstStyle/>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You've just received a transaction of 500,000,000,000,000 Wei. How much Ether is this equivalent to?</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b="1" lang="en-US" sz="3000">
                <a:solidFill>
                  <a:schemeClr val="dk1"/>
                </a:solidFill>
                <a:latin typeface="Century Gothic"/>
                <a:ea typeface="Century Gothic"/>
                <a:cs typeface="Century Gothic"/>
                <a:sym typeface="Century Gothic"/>
              </a:rPr>
              <a:t>A) 0.0005 Ether</a:t>
            </a:r>
            <a:endParaRPr b="1"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B) 0.005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C) 0.05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chemeClr val="dk1"/>
              </a:buClr>
              <a:buSzPts val="1100"/>
              <a:buFont typeface="Arial"/>
              <a:buNone/>
            </a:pPr>
            <a:r>
              <a:rPr lang="en-US" sz="3000">
                <a:solidFill>
                  <a:schemeClr val="dk1"/>
                </a:solidFill>
                <a:latin typeface="Century Gothic"/>
                <a:ea typeface="Century Gothic"/>
                <a:cs typeface="Century Gothic"/>
                <a:sym typeface="Century Gothic"/>
              </a:rPr>
              <a:t>D) 0.5 Ether</a:t>
            </a:r>
            <a:endParaRPr sz="3000">
              <a:solidFill>
                <a:schemeClr val="dk1"/>
              </a:solidFill>
              <a:latin typeface="Century Gothic"/>
              <a:ea typeface="Century Gothic"/>
              <a:cs typeface="Century Gothic"/>
              <a:sym typeface="Century Gothic"/>
            </a:endParaRPr>
          </a:p>
          <a:p>
            <a:pPr indent="0" lvl="0" marL="0" marR="0" rtl="0" algn="just">
              <a:lnSpc>
                <a:spcPct val="150000"/>
              </a:lnSpc>
              <a:spcBef>
                <a:spcPts val="0"/>
              </a:spcBef>
              <a:spcAft>
                <a:spcPts val="0"/>
              </a:spcAft>
              <a:buClr>
                <a:srgbClr val="000000"/>
              </a:buClr>
              <a:buSzPts val="3000"/>
              <a:buFont typeface="Arial"/>
              <a:buNone/>
            </a:pPr>
            <a:r>
              <a:t/>
            </a:r>
            <a:endParaRPr sz="3000">
              <a:solidFill>
                <a:schemeClr val="dk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par>
                                <p:cTn fill="hold" nodeType="with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descr="Ethereum gas, gas limit, gas price - YouTube" id="138" name="Google Shape;138;p24"/>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139" name="Google Shape;139;p24"/>
          <p:cNvPicPr preferRelativeResize="0"/>
          <p:nvPr/>
        </p:nvPicPr>
        <p:blipFill rotWithShape="1">
          <a:blip r:embed="rId4">
            <a:alphaModFix/>
          </a:blip>
          <a:srcRect b="0" l="0" r="0" t="0"/>
          <a:stretch/>
        </p:blipFill>
        <p:spPr>
          <a:xfrm>
            <a:off x="8229600" y="76200"/>
            <a:ext cx="3820058" cy="5239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p:nvPr/>
        </p:nvSpPr>
        <p:spPr>
          <a:xfrm>
            <a:off x="1" y="-11875"/>
            <a:ext cx="12192000" cy="719138"/>
          </a:xfrm>
          <a:prstGeom prst="rect">
            <a:avLst/>
          </a:prstGeom>
          <a:noFill/>
          <a:ln cap="flat" cmpd="sng" w="38100">
            <a:solidFill>
              <a:schemeClr val="dk1"/>
            </a:solidFill>
            <a:prstDash val="solid"/>
            <a:miter lim="800000"/>
            <a:headEnd len="sm" w="sm" type="none"/>
            <a:tailEnd len="sm" w="sm" type="none"/>
          </a:ln>
        </p:spPr>
        <p:txBody>
          <a:bodyPr anchorCtr="0" anchor="ctr" bIns="45150" lIns="90300" spcFirstLastPara="1" rIns="90300" wrap="square" tIns="4515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dk1"/>
                </a:solidFill>
                <a:latin typeface="Arial Rounded"/>
                <a:ea typeface="Arial Rounded"/>
                <a:cs typeface="Arial Rounded"/>
                <a:sym typeface="Arial Rounded"/>
              </a:rPr>
              <a:t>WHAT IS GAS?</a:t>
            </a:r>
            <a:endParaRPr b="0" i="0" sz="1400" u="none" cap="none" strike="noStrike">
              <a:solidFill>
                <a:srgbClr val="000000"/>
              </a:solidFill>
              <a:latin typeface="Arial"/>
              <a:ea typeface="Arial"/>
              <a:cs typeface="Arial"/>
              <a:sym typeface="Arial"/>
            </a:endParaRPr>
          </a:p>
        </p:txBody>
      </p:sp>
      <p:sp>
        <p:nvSpPr>
          <p:cNvPr id="146" name="Google Shape;146;p25"/>
          <p:cNvSpPr txBox="1"/>
          <p:nvPr/>
        </p:nvSpPr>
        <p:spPr>
          <a:xfrm>
            <a:off x="-7883" y="707263"/>
            <a:ext cx="6103883" cy="5452198"/>
          </a:xfrm>
          <a:prstGeom prst="rect">
            <a:avLst/>
          </a:prstGeom>
          <a:noFill/>
          <a:ln>
            <a:noFill/>
          </a:ln>
        </p:spPr>
        <p:txBody>
          <a:bodyPr anchorCtr="0" anchor="t" bIns="0" lIns="0" spcFirstLastPara="1" rIns="0" wrap="square" tIns="0">
            <a:spAutoFit/>
          </a:bodyPr>
          <a:lstStyle/>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Gas represents the unit of computational effort required to execute operations on the Ethereum blockchain.</a:t>
            </a:r>
            <a:endParaRPr b="0" i="0" sz="1400" u="none" cap="none" strike="noStrike">
              <a:solidFill>
                <a:srgbClr val="000000"/>
              </a:solidFill>
              <a:latin typeface="Arial"/>
              <a:ea typeface="Arial"/>
              <a:cs typeface="Arial"/>
              <a:sym typeface="Arial"/>
            </a:endParaRPr>
          </a:p>
          <a:p>
            <a:pPr indent="-457200" lvl="0" marL="457200" marR="0" rtl="0" algn="just">
              <a:lnSpc>
                <a:spcPct val="150000"/>
              </a:lnSpc>
              <a:spcBef>
                <a:spcPts val="0"/>
              </a:spcBef>
              <a:spcAft>
                <a:spcPts val="0"/>
              </a:spcAft>
              <a:buClr>
                <a:schemeClr val="dk1"/>
              </a:buClr>
              <a:buSzPts val="2250"/>
              <a:buFont typeface="Century Gothic"/>
              <a:buChar char="•"/>
            </a:pPr>
            <a:r>
              <a:rPr b="0" i="0" lang="en-US" sz="3000" u="none" cap="none" strike="noStrike">
                <a:solidFill>
                  <a:schemeClr val="dk1"/>
                </a:solidFill>
                <a:latin typeface="Century Gothic"/>
                <a:ea typeface="Century Gothic"/>
                <a:cs typeface="Century Gothic"/>
                <a:sym typeface="Century Gothic"/>
              </a:rPr>
              <a:t>Each operation, such as executing a smart contract or transferring Ether, consumes a specific amount of gas.</a:t>
            </a:r>
            <a:endParaRPr b="0" i="0" sz="3000" u="none" cap="none" strike="noStrike">
              <a:solidFill>
                <a:schemeClr val="dk1"/>
              </a:solidFill>
              <a:latin typeface="Century Gothic"/>
              <a:ea typeface="Century Gothic"/>
              <a:cs typeface="Century Gothic"/>
              <a:sym typeface="Century Gothic"/>
            </a:endParaRPr>
          </a:p>
        </p:txBody>
      </p:sp>
      <p:pic>
        <p:nvPicPr>
          <p:cNvPr descr="Changing Ethereum [ETH] gas prices and its rippling impact: All you need to  know - AMBCrypto" id="147" name="Google Shape;147;p25"/>
          <p:cNvPicPr preferRelativeResize="0"/>
          <p:nvPr/>
        </p:nvPicPr>
        <p:blipFill rotWithShape="1">
          <a:blip r:embed="rId3">
            <a:alphaModFix/>
          </a:blip>
          <a:srcRect b="0" l="0" r="0" t="0"/>
          <a:stretch/>
        </p:blipFill>
        <p:spPr>
          <a:xfrm>
            <a:off x="6278386" y="707263"/>
            <a:ext cx="5939890" cy="615073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seecs</dc:creator>
</cp:coreProperties>
</file>